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4"/>
  </p:notesMasterIdLst>
  <p:sldIdLst>
    <p:sldId id="256" r:id="rId2"/>
    <p:sldId id="257" r:id="rId3"/>
    <p:sldId id="258" r:id="rId4"/>
    <p:sldId id="270" r:id="rId5"/>
    <p:sldId id="268" r:id="rId6"/>
    <p:sldId id="269" r:id="rId7"/>
    <p:sldId id="274" r:id="rId8"/>
    <p:sldId id="273" r:id="rId9"/>
    <p:sldId id="275" r:id="rId10"/>
    <p:sldId id="259" r:id="rId11"/>
    <p:sldId id="262"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550" autoAdjust="0"/>
  </p:normalViewPr>
  <p:slideViewPr>
    <p:cSldViewPr>
      <p:cViewPr>
        <p:scale>
          <a:sx n="85" d="100"/>
          <a:sy n="85" d="100"/>
        </p:scale>
        <p:origin x="-558" y="5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3606B1-2EA2-40A4-9A6A-91C6898B83FF}" type="doc">
      <dgm:prSet loTypeId="urn:microsoft.com/office/officeart/2005/8/layout/gear1" loCatId="relationship" qsTypeId="urn:microsoft.com/office/officeart/2005/8/quickstyle/simple1" qsCatId="simple" csTypeId="urn:microsoft.com/office/officeart/2005/8/colors/accent1_2" csCatId="accent1" phldr="1"/>
      <dgm:spPr/>
      <dgm:t>
        <a:bodyPr/>
        <a:lstStyle/>
        <a:p>
          <a:endParaRPr lang="zh-CN" altLang="en-US"/>
        </a:p>
      </dgm:t>
    </dgm:pt>
    <dgm:pt modelId="{715D3975-DE43-400C-A4F4-4B0824A54C45}">
      <dgm:prSet phldrT="[文本]" custT="1"/>
      <dgm:spPr/>
      <dgm:t>
        <a:bodyPr/>
        <a:lstStyle/>
        <a:p>
          <a:r>
            <a:rPr lang="en-US" altLang="zh-CN" sz="2400" dirty="0" smtClean="0">
              <a:solidFill>
                <a:schemeClr val="tx1"/>
              </a:solidFill>
            </a:rPr>
            <a:t>Income Growth</a:t>
          </a:r>
          <a:endParaRPr lang="zh-CN" altLang="en-US" sz="2400" dirty="0">
            <a:solidFill>
              <a:schemeClr val="tx1"/>
            </a:solidFill>
          </a:endParaRPr>
        </a:p>
      </dgm:t>
    </dgm:pt>
    <dgm:pt modelId="{5A9C8D0D-EB47-40D0-8031-EC605BF1F298}" type="parTrans" cxnId="{C5057EA7-709A-404C-833E-9ABCC263A2AC}">
      <dgm:prSet/>
      <dgm:spPr/>
      <dgm:t>
        <a:bodyPr/>
        <a:lstStyle/>
        <a:p>
          <a:endParaRPr lang="zh-CN" altLang="en-US"/>
        </a:p>
      </dgm:t>
    </dgm:pt>
    <dgm:pt modelId="{94C7F287-53ED-423F-97AE-8E6AF21A57E9}" type="sibTrans" cxnId="{C5057EA7-709A-404C-833E-9ABCC263A2AC}">
      <dgm:prSet/>
      <dgm:spPr/>
      <dgm:t>
        <a:bodyPr/>
        <a:lstStyle/>
        <a:p>
          <a:endParaRPr lang="zh-CN" altLang="en-US"/>
        </a:p>
      </dgm:t>
    </dgm:pt>
    <dgm:pt modelId="{13186C27-9FC6-4708-94A7-532A30438F4E}">
      <dgm:prSet phldrT="[文本]" custT="1"/>
      <dgm:spPr>
        <a:ln>
          <a:solidFill>
            <a:schemeClr val="accent1"/>
          </a:solidFill>
        </a:ln>
      </dgm:spPr>
      <dgm:t>
        <a:bodyPr/>
        <a:lstStyle/>
        <a:p>
          <a:r>
            <a:rPr lang="en-US" altLang="zh-CN" sz="1600" dirty="0" smtClean="0">
              <a:solidFill>
                <a:schemeClr val="tx1"/>
              </a:solidFill>
            </a:rPr>
            <a:t>Economic Growth</a:t>
          </a:r>
          <a:endParaRPr lang="zh-CN" altLang="en-US" sz="1600" dirty="0">
            <a:solidFill>
              <a:schemeClr val="tx1"/>
            </a:solidFill>
          </a:endParaRPr>
        </a:p>
      </dgm:t>
    </dgm:pt>
    <dgm:pt modelId="{38379730-22AC-48EB-BD55-F14675199EB7}" type="sibTrans" cxnId="{00668C9B-2137-429A-96FD-C178AFF34AD5}">
      <dgm:prSet/>
      <dgm:spPr/>
      <dgm:t>
        <a:bodyPr/>
        <a:lstStyle/>
        <a:p>
          <a:endParaRPr lang="zh-CN" altLang="en-US"/>
        </a:p>
      </dgm:t>
    </dgm:pt>
    <dgm:pt modelId="{6088D788-ACF8-447A-94D5-5B55E4AA969D}" type="parTrans" cxnId="{00668C9B-2137-429A-96FD-C178AFF34AD5}">
      <dgm:prSet/>
      <dgm:spPr/>
      <dgm:t>
        <a:bodyPr/>
        <a:lstStyle/>
        <a:p>
          <a:endParaRPr lang="zh-CN" altLang="en-US"/>
        </a:p>
      </dgm:t>
    </dgm:pt>
    <dgm:pt modelId="{635C2879-C414-4F8E-A207-C1F38A5AD67B}" type="pres">
      <dgm:prSet presAssocID="{183606B1-2EA2-40A4-9A6A-91C6898B83FF}" presName="composite" presStyleCnt="0">
        <dgm:presLayoutVars>
          <dgm:chMax val="3"/>
          <dgm:animLvl val="lvl"/>
          <dgm:resizeHandles val="exact"/>
        </dgm:presLayoutVars>
      </dgm:prSet>
      <dgm:spPr/>
      <dgm:t>
        <a:bodyPr/>
        <a:lstStyle/>
        <a:p>
          <a:endParaRPr lang="zh-CN" altLang="en-US"/>
        </a:p>
      </dgm:t>
    </dgm:pt>
    <dgm:pt modelId="{676229B6-D095-469E-B056-3AC1C1E7A2DA}" type="pres">
      <dgm:prSet presAssocID="{715D3975-DE43-400C-A4F4-4B0824A54C45}" presName="gear1" presStyleLbl="node1" presStyleIdx="0" presStyleCnt="2" custLinFactNeighborX="3945" custLinFactNeighborY="-8676">
        <dgm:presLayoutVars>
          <dgm:chMax val="1"/>
          <dgm:bulletEnabled val="1"/>
        </dgm:presLayoutVars>
      </dgm:prSet>
      <dgm:spPr/>
      <dgm:t>
        <a:bodyPr/>
        <a:lstStyle/>
        <a:p>
          <a:endParaRPr lang="zh-CN" altLang="en-US"/>
        </a:p>
      </dgm:t>
    </dgm:pt>
    <dgm:pt modelId="{63A9D79C-AFB3-4E2F-AB65-79C2159D45A7}" type="pres">
      <dgm:prSet presAssocID="{715D3975-DE43-400C-A4F4-4B0824A54C45}" presName="gear1srcNode" presStyleLbl="node1" presStyleIdx="0" presStyleCnt="2"/>
      <dgm:spPr/>
      <dgm:t>
        <a:bodyPr/>
        <a:lstStyle/>
        <a:p>
          <a:endParaRPr lang="zh-CN" altLang="en-US"/>
        </a:p>
      </dgm:t>
    </dgm:pt>
    <dgm:pt modelId="{F9FD2DA9-97F9-4D46-807C-FC71955206ED}" type="pres">
      <dgm:prSet presAssocID="{715D3975-DE43-400C-A4F4-4B0824A54C45}" presName="gear1dstNode" presStyleLbl="node1" presStyleIdx="0" presStyleCnt="2"/>
      <dgm:spPr/>
      <dgm:t>
        <a:bodyPr/>
        <a:lstStyle/>
        <a:p>
          <a:endParaRPr lang="zh-CN" altLang="en-US"/>
        </a:p>
      </dgm:t>
    </dgm:pt>
    <dgm:pt modelId="{82774F61-29F7-4B01-89F3-08306275F4C1}" type="pres">
      <dgm:prSet presAssocID="{13186C27-9FC6-4708-94A7-532A30438F4E}" presName="gear2" presStyleLbl="node1" presStyleIdx="1" presStyleCnt="2" custScaleX="132872" custScaleY="135533" custLinFactNeighborX="-16064" custLinFactNeighborY="-27701">
        <dgm:presLayoutVars>
          <dgm:chMax val="1"/>
          <dgm:bulletEnabled val="1"/>
        </dgm:presLayoutVars>
      </dgm:prSet>
      <dgm:spPr/>
      <dgm:t>
        <a:bodyPr/>
        <a:lstStyle/>
        <a:p>
          <a:endParaRPr lang="zh-CN" altLang="en-US"/>
        </a:p>
      </dgm:t>
    </dgm:pt>
    <dgm:pt modelId="{8974BA58-D0D0-400A-B15F-559167A21A7C}" type="pres">
      <dgm:prSet presAssocID="{13186C27-9FC6-4708-94A7-532A30438F4E}" presName="gear2srcNode" presStyleLbl="node1" presStyleIdx="1" presStyleCnt="2"/>
      <dgm:spPr/>
      <dgm:t>
        <a:bodyPr/>
        <a:lstStyle/>
        <a:p>
          <a:endParaRPr lang="zh-CN" altLang="en-US"/>
        </a:p>
      </dgm:t>
    </dgm:pt>
    <dgm:pt modelId="{CCB0EF3E-3795-4DC6-AF33-D6F0C31F526F}" type="pres">
      <dgm:prSet presAssocID="{13186C27-9FC6-4708-94A7-532A30438F4E}" presName="gear2dstNode" presStyleLbl="node1" presStyleIdx="1" presStyleCnt="2"/>
      <dgm:spPr/>
      <dgm:t>
        <a:bodyPr/>
        <a:lstStyle/>
        <a:p>
          <a:endParaRPr lang="zh-CN" altLang="en-US"/>
        </a:p>
      </dgm:t>
    </dgm:pt>
    <dgm:pt modelId="{68E41119-F767-4E4B-BC27-FAF9F320010C}" type="pres">
      <dgm:prSet presAssocID="{94C7F287-53ED-423F-97AE-8E6AF21A57E9}" presName="connector1" presStyleLbl="sibTrans2D1" presStyleIdx="0" presStyleCnt="2" custScaleX="89656" custScaleY="94422" custLinFactNeighborX="5599" custLinFactNeighborY="-10028"/>
      <dgm:spPr/>
      <dgm:t>
        <a:bodyPr/>
        <a:lstStyle/>
        <a:p>
          <a:endParaRPr lang="zh-CN" altLang="en-US"/>
        </a:p>
      </dgm:t>
    </dgm:pt>
    <dgm:pt modelId="{1E9FF781-CB28-4708-9334-967D0708E37F}" type="pres">
      <dgm:prSet presAssocID="{38379730-22AC-48EB-BD55-F14675199EB7}" presName="connector2" presStyleLbl="sibTrans2D1" presStyleIdx="1" presStyleCnt="2" custLinFactNeighborX="-22632" custLinFactNeighborY="-29352"/>
      <dgm:spPr/>
      <dgm:t>
        <a:bodyPr/>
        <a:lstStyle/>
        <a:p>
          <a:endParaRPr lang="zh-CN" altLang="en-US"/>
        </a:p>
      </dgm:t>
    </dgm:pt>
  </dgm:ptLst>
  <dgm:cxnLst>
    <dgm:cxn modelId="{40C4D1EE-151E-4E25-B241-EB9CFFE9922C}" type="presOf" srcId="{94C7F287-53ED-423F-97AE-8E6AF21A57E9}" destId="{68E41119-F767-4E4B-BC27-FAF9F320010C}" srcOrd="0" destOrd="0" presId="urn:microsoft.com/office/officeart/2005/8/layout/gear1"/>
    <dgm:cxn modelId="{7E0EA501-F5D0-4EA0-8F0E-282DAF5501BE}" type="presOf" srcId="{715D3975-DE43-400C-A4F4-4B0824A54C45}" destId="{63A9D79C-AFB3-4E2F-AB65-79C2159D45A7}" srcOrd="1" destOrd="0" presId="urn:microsoft.com/office/officeart/2005/8/layout/gear1"/>
    <dgm:cxn modelId="{F48E8922-A019-48D5-909E-20B3FF0D8BB9}" type="presOf" srcId="{183606B1-2EA2-40A4-9A6A-91C6898B83FF}" destId="{635C2879-C414-4F8E-A207-C1F38A5AD67B}" srcOrd="0" destOrd="0" presId="urn:microsoft.com/office/officeart/2005/8/layout/gear1"/>
    <dgm:cxn modelId="{00668C9B-2137-429A-96FD-C178AFF34AD5}" srcId="{183606B1-2EA2-40A4-9A6A-91C6898B83FF}" destId="{13186C27-9FC6-4708-94A7-532A30438F4E}" srcOrd="1" destOrd="0" parTransId="{6088D788-ACF8-447A-94D5-5B55E4AA969D}" sibTransId="{38379730-22AC-48EB-BD55-F14675199EB7}"/>
    <dgm:cxn modelId="{E54FD44C-B5B5-4B36-A9C7-7DEA3DEB4EB4}" type="presOf" srcId="{13186C27-9FC6-4708-94A7-532A30438F4E}" destId="{82774F61-29F7-4B01-89F3-08306275F4C1}" srcOrd="0" destOrd="0" presId="urn:microsoft.com/office/officeart/2005/8/layout/gear1"/>
    <dgm:cxn modelId="{227C8F85-A9CB-4FA1-B7EA-65F136F7A024}" type="presOf" srcId="{715D3975-DE43-400C-A4F4-4B0824A54C45}" destId="{676229B6-D095-469E-B056-3AC1C1E7A2DA}" srcOrd="0" destOrd="0" presId="urn:microsoft.com/office/officeart/2005/8/layout/gear1"/>
    <dgm:cxn modelId="{BEFA2F01-EE63-4F00-AF1C-24E2BFF8838B}" type="presOf" srcId="{715D3975-DE43-400C-A4F4-4B0824A54C45}" destId="{F9FD2DA9-97F9-4D46-807C-FC71955206ED}" srcOrd="2" destOrd="0" presId="urn:microsoft.com/office/officeart/2005/8/layout/gear1"/>
    <dgm:cxn modelId="{D94026AA-86D0-4919-8957-7A3D0DFB4FDD}" type="presOf" srcId="{13186C27-9FC6-4708-94A7-532A30438F4E}" destId="{8974BA58-D0D0-400A-B15F-559167A21A7C}" srcOrd="1" destOrd="0" presId="urn:microsoft.com/office/officeart/2005/8/layout/gear1"/>
    <dgm:cxn modelId="{F0C27727-A7D5-44A7-9A83-709469C969B9}" type="presOf" srcId="{13186C27-9FC6-4708-94A7-532A30438F4E}" destId="{CCB0EF3E-3795-4DC6-AF33-D6F0C31F526F}" srcOrd="2" destOrd="0" presId="urn:microsoft.com/office/officeart/2005/8/layout/gear1"/>
    <dgm:cxn modelId="{C5057EA7-709A-404C-833E-9ABCC263A2AC}" srcId="{183606B1-2EA2-40A4-9A6A-91C6898B83FF}" destId="{715D3975-DE43-400C-A4F4-4B0824A54C45}" srcOrd="0" destOrd="0" parTransId="{5A9C8D0D-EB47-40D0-8031-EC605BF1F298}" sibTransId="{94C7F287-53ED-423F-97AE-8E6AF21A57E9}"/>
    <dgm:cxn modelId="{B00DD917-9028-48BD-BB82-A038C0B296B3}" type="presOf" srcId="{38379730-22AC-48EB-BD55-F14675199EB7}" destId="{1E9FF781-CB28-4708-9334-967D0708E37F}" srcOrd="0" destOrd="0" presId="urn:microsoft.com/office/officeart/2005/8/layout/gear1"/>
    <dgm:cxn modelId="{CE173AC5-7FEC-420C-BE81-1E578B1A6C68}" type="presParOf" srcId="{635C2879-C414-4F8E-A207-C1F38A5AD67B}" destId="{676229B6-D095-469E-B056-3AC1C1E7A2DA}" srcOrd="0" destOrd="0" presId="urn:microsoft.com/office/officeart/2005/8/layout/gear1"/>
    <dgm:cxn modelId="{B4854E93-2B8F-4FDF-A2A3-7BB0D88CE02C}" type="presParOf" srcId="{635C2879-C414-4F8E-A207-C1F38A5AD67B}" destId="{63A9D79C-AFB3-4E2F-AB65-79C2159D45A7}" srcOrd="1" destOrd="0" presId="urn:microsoft.com/office/officeart/2005/8/layout/gear1"/>
    <dgm:cxn modelId="{E0E8B6D3-A10B-478D-8A36-C8BC9450BFFE}" type="presParOf" srcId="{635C2879-C414-4F8E-A207-C1F38A5AD67B}" destId="{F9FD2DA9-97F9-4D46-807C-FC71955206ED}" srcOrd="2" destOrd="0" presId="urn:microsoft.com/office/officeart/2005/8/layout/gear1"/>
    <dgm:cxn modelId="{2FBB3E87-35FD-49C9-9E25-79A947F33CEA}" type="presParOf" srcId="{635C2879-C414-4F8E-A207-C1F38A5AD67B}" destId="{82774F61-29F7-4B01-89F3-08306275F4C1}" srcOrd="3" destOrd="0" presId="urn:microsoft.com/office/officeart/2005/8/layout/gear1"/>
    <dgm:cxn modelId="{5D7CE301-800F-45AE-9AB6-EDAB7DC44233}" type="presParOf" srcId="{635C2879-C414-4F8E-A207-C1F38A5AD67B}" destId="{8974BA58-D0D0-400A-B15F-559167A21A7C}" srcOrd="4" destOrd="0" presId="urn:microsoft.com/office/officeart/2005/8/layout/gear1"/>
    <dgm:cxn modelId="{FFAD077F-7C46-4017-B5C9-966474268295}" type="presParOf" srcId="{635C2879-C414-4F8E-A207-C1F38A5AD67B}" destId="{CCB0EF3E-3795-4DC6-AF33-D6F0C31F526F}" srcOrd="5" destOrd="0" presId="urn:microsoft.com/office/officeart/2005/8/layout/gear1"/>
    <dgm:cxn modelId="{0741B130-3006-4B4C-B18D-D5F4D9C9FEFD}" type="presParOf" srcId="{635C2879-C414-4F8E-A207-C1F38A5AD67B}" destId="{68E41119-F767-4E4B-BC27-FAF9F320010C}" srcOrd="6" destOrd="0" presId="urn:microsoft.com/office/officeart/2005/8/layout/gear1"/>
    <dgm:cxn modelId="{4AFDABF8-C28A-4C1F-9B5B-3DE37BE6F6F8}" type="presParOf" srcId="{635C2879-C414-4F8E-A207-C1F38A5AD67B}" destId="{1E9FF781-CB28-4708-9334-967D0708E37F}"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6229B6-D095-469E-B056-3AC1C1E7A2DA}">
      <dsp:nvSpPr>
        <dsp:cNvPr id="0" name=""/>
        <dsp:cNvSpPr/>
      </dsp:nvSpPr>
      <dsp:spPr>
        <a:xfrm>
          <a:off x="1817370" y="1404946"/>
          <a:ext cx="2221230" cy="2221230"/>
        </a:xfrm>
        <a:prstGeom prst="gear9">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altLang="zh-CN" sz="2400" kern="1200" dirty="0" smtClean="0">
              <a:solidFill>
                <a:schemeClr val="tx1"/>
              </a:solidFill>
            </a:rPr>
            <a:t>Income Growth</a:t>
          </a:r>
          <a:endParaRPr lang="zh-CN" altLang="en-US" sz="2400" kern="1200" dirty="0">
            <a:solidFill>
              <a:schemeClr val="tx1"/>
            </a:solidFill>
          </a:endParaRPr>
        </a:p>
      </dsp:txBody>
      <dsp:txXfrm>
        <a:off x="2263936" y="1925259"/>
        <a:ext cx="1328098" cy="1141758"/>
      </dsp:txXfrm>
    </dsp:sp>
    <dsp:sp modelId="{82774F61-29F7-4B01-89F3-08306275F4C1}">
      <dsp:nvSpPr>
        <dsp:cNvPr id="0" name=""/>
        <dsp:cNvSpPr/>
      </dsp:nvSpPr>
      <dsp:spPr>
        <a:xfrm>
          <a:off x="0" y="338141"/>
          <a:ext cx="2146467" cy="2189454"/>
        </a:xfrm>
        <a:prstGeom prst="gear6">
          <a:avLst/>
        </a:prstGeom>
        <a:solidFill>
          <a:schemeClr val="accent1">
            <a:hueOff val="0"/>
            <a:satOff val="0"/>
            <a:lumOff val="0"/>
            <a:alphaOff val="0"/>
          </a:schemeClr>
        </a:solidFill>
        <a:ln w="1905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zh-CN" sz="1600" kern="1200" dirty="0" smtClean="0">
              <a:solidFill>
                <a:schemeClr val="tx1"/>
              </a:solidFill>
            </a:rPr>
            <a:t>Economic Growth</a:t>
          </a:r>
          <a:endParaRPr lang="zh-CN" altLang="en-US" sz="1600" kern="1200" dirty="0">
            <a:solidFill>
              <a:schemeClr val="tx1"/>
            </a:solidFill>
          </a:endParaRPr>
        </a:p>
      </dsp:txBody>
      <dsp:txXfrm>
        <a:off x="540380" y="888129"/>
        <a:ext cx="1065707" cy="1089478"/>
      </dsp:txXfrm>
    </dsp:sp>
    <dsp:sp modelId="{68E41119-F767-4E4B-BC27-FAF9F320010C}">
      <dsp:nvSpPr>
        <dsp:cNvPr id="0" name=""/>
        <dsp:cNvSpPr/>
      </dsp:nvSpPr>
      <dsp:spPr>
        <a:xfrm>
          <a:off x="2209811" y="1023942"/>
          <a:ext cx="2449503" cy="2579715"/>
        </a:xfrm>
        <a:prstGeom prst="circularArrow">
          <a:avLst>
            <a:gd name="adj1" fmla="val 4878"/>
            <a:gd name="adj2" fmla="val 312630"/>
            <a:gd name="adj3" fmla="val 3131263"/>
            <a:gd name="adj4" fmla="val 15236894"/>
            <a:gd name="adj5" fmla="val 56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9FF781-CB28-4708-9334-967D0708E37F}">
      <dsp:nvSpPr>
        <dsp:cNvPr id="0" name=""/>
        <dsp:cNvSpPr/>
      </dsp:nvSpPr>
      <dsp:spPr>
        <a:xfrm>
          <a:off x="-228592" y="109537"/>
          <a:ext cx="2065743" cy="2065743"/>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4B910C-E302-482D-9C1C-5C081845E715}" type="datetimeFigureOut">
              <a:rPr lang="en-US" smtClean="0"/>
              <a:pPr/>
              <a:t>5/2/2012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1279B9-2DF7-44FD-B408-6B349F9E21F5}" type="slidenum">
              <a:rPr lang="en-US" smtClean="0"/>
              <a:pPr/>
              <a:t>‹#›</a:t>
            </a:fld>
            <a:endParaRPr lang="en-US" dirty="0"/>
          </a:p>
        </p:txBody>
      </p:sp>
    </p:spTree>
    <p:extLst>
      <p:ext uri="{BB962C8B-B14F-4D97-AF65-F5344CB8AC3E}">
        <p14:creationId xmlns:p14="http://schemas.microsoft.com/office/powerpoint/2010/main" val="2741276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0"/>
            <a:r>
              <a:rPr lang="en-US" altLang="zh-CN" sz="1200" b="1" kern="1200" dirty="0" smtClean="0">
                <a:solidFill>
                  <a:schemeClr val="tx1"/>
                </a:solidFill>
                <a:effectLst/>
                <a:latin typeface="+mn-lt"/>
                <a:ea typeface="+mn-ea"/>
                <a:cs typeface="+mn-cs"/>
              </a:rPr>
              <a:t>1959 — 22.4 percent. The government begins tracking the percentage of the population living in poverty. More than a fifth of Americans are categorized as poor. </a:t>
            </a:r>
          </a:p>
          <a:p>
            <a:pPr lvl="0"/>
            <a:r>
              <a:rPr lang="en-US" altLang="zh-CN" sz="1200" b="1" kern="1200" dirty="0" smtClean="0">
                <a:solidFill>
                  <a:schemeClr val="tx1"/>
                </a:solidFill>
                <a:effectLst/>
                <a:latin typeface="+mn-lt"/>
                <a:ea typeface="+mn-ea"/>
                <a:cs typeface="+mn-cs"/>
              </a:rPr>
              <a:t>1964 — 19 percent. President Lyndon Johnson started War on Poverty. That war included iterations of or precursors to Job Corps, Volunteers in Service to America (VISTA), Upward Bound, Head Start and the food stamp program.</a:t>
            </a:r>
          </a:p>
          <a:p>
            <a:pPr lvl="0"/>
            <a:r>
              <a:rPr lang="en-US" altLang="zh-CN" sz="1200" b="1" kern="1200" dirty="0" smtClean="0">
                <a:solidFill>
                  <a:schemeClr val="tx1"/>
                </a:solidFill>
                <a:effectLst/>
                <a:latin typeface="+mn-lt"/>
                <a:ea typeface="+mn-ea"/>
                <a:cs typeface="+mn-cs"/>
              </a:rPr>
              <a:t>1973 — 11.1 percent. Thanks largely to Johnson's Great Society and War on Poverty programs, the poverty rate temporarily dropped to the lowest in history.</a:t>
            </a:r>
          </a:p>
          <a:p>
            <a:pPr lvl="0"/>
            <a:r>
              <a:rPr lang="en-US" altLang="zh-CN" sz="1200" b="1" kern="1200" dirty="0" smtClean="0">
                <a:solidFill>
                  <a:schemeClr val="tx1"/>
                </a:solidFill>
                <a:effectLst/>
                <a:latin typeface="+mn-lt"/>
                <a:ea typeface="+mn-ea"/>
                <a:cs typeface="+mn-cs"/>
              </a:rPr>
              <a:t>1983 — 15.2 percent, inflation. And stagflation.</a:t>
            </a:r>
          </a:p>
          <a:p>
            <a:pPr lvl="0"/>
            <a:r>
              <a:rPr lang="en-US" altLang="zh-CN" sz="1200" b="1" kern="1200" dirty="0" smtClean="0">
                <a:solidFill>
                  <a:schemeClr val="tx1"/>
                </a:solidFill>
                <a:effectLst/>
                <a:latin typeface="+mn-lt"/>
                <a:ea typeface="+mn-ea"/>
                <a:cs typeface="+mn-cs"/>
              </a:rPr>
              <a:t>1989 — 13.1 percent, at the end of Regan era, USA enjoyed an economic boom and, as a result, a dropping poverty rate, but not enough.</a:t>
            </a:r>
          </a:p>
          <a:p>
            <a:pPr lvl="0"/>
            <a:r>
              <a:rPr lang="en-US" altLang="zh-CN" sz="1200" b="1" kern="1200" dirty="0" smtClean="0">
                <a:solidFill>
                  <a:schemeClr val="tx1"/>
                </a:solidFill>
                <a:effectLst/>
                <a:latin typeface="+mn-lt"/>
                <a:ea typeface="+mn-ea"/>
                <a:cs typeface="+mn-cs"/>
              </a:rPr>
              <a:t>2000 — 11.3 percent, Welfare reform, President Clinton implemented a new market-driven welfare policy. put more poor people into labor market</a:t>
            </a:r>
          </a:p>
          <a:p>
            <a:pPr lvl="0"/>
            <a:r>
              <a:rPr lang="en-US" altLang="zh-CN" sz="1200" b="1" kern="1200" dirty="0" smtClean="0">
                <a:solidFill>
                  <a:schemeClr val="tx1"/>
                </a:solidFill>
                <a:effectLst/>
                <a:latin typeface="+mn-lt"/>
                <a:ea typeface="+mn-ea"/>
                <a:cs typeface="+mn-cs"/>
              </a:rPr>
              <a:t>2009 — 14.3 percent, That's the greatest number of people in poverty in the five decades the government has been recording data and the highest poverty rate since 1994</a:t>
            </a:r>
          </a:p>
        </p:txBody>
      </p:sp>
      <p:sp>
        <p:nvSpPr>
          <p:cNvPr id="4" name="灯片编号占位符 3"/>
          <p:cNvSpPr>
            <a:spLocks noGrp="1"/>
          </p:cNvSpPr>
          <p:nvPr>
            <p:ph type="sldNum" sz="quarter" idx="10"/>
          </p:nvPr>
        </p:nvSpPr>
        <p:spPr/>
        <p:txBody>
          <a:bodyPr/>
          <a:lstStyle/>
          <a:p>
            <a:fld id="{4F1279B9-2DF7-44FD-B408-6B349F9E21F5}" type="slidenum">
              <a:rPr lang="en-US" smtClean="0"/>
              <a:pPr/>
              <a:t>4</a:t>
            </a:fld>
            <a:endParaRPr lang="en-US" dirty="0"/>
          </a:p>
        </p:txBody>
      </p:sp>
    </p:spTree>
    <p:extLst>
      <p:ext uri="{BB962C8B-B14F-4D97-AF65-F5344CB8AC3E}">
        <p14:creationId xmlns:p14="http://schemas.microsoft.com/office/powerpoint/2010/main" val="1212613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Shift in Business Economy</a:t>
            </a:r>
          </a:p>
          <a:p>
            <a:r>
              <a:rPr lang="en-US" altLang="zh-CN" dirty="0" smtClean="0"/>
              <a:t>Earlier, American economy was greatly dependent upon manufacturing industries such as steel, textile, automobile etc. These industries provided number of opportunities to uneducated but capable labor. However, this scenario has been changed by the emergence of new economical sectors such as Health Care and Information Technology. As a result of this, the reliance of American economy on traditional manufacturing sector reduced. These sectors demanded highly educated and trained professionals. This eventually, led to loss of business opportunities for the minimally educated workforce. On the other hand, some emerging countries such China, Brazil also</a:t>
            </a:r>
          </a:p>
          <a:p>
            <a:endParaRPr lang="en-US" altLang="zh-CN" dirty="0" smtClean="0"/>
          </a:p>
          <a:p>
            <a:r>
              <a:rPr lang="en-US" altLang="zh-CN" dirty="0" smtClean="0"/>
              <a:t>Unemployment </a:t>
            </a:r>
          </a:p>
          <a:p>
            <a:r>
              <a:rPr lang="en-US" altLang="zh-CN" dirty="0" smtClean="0"/>
              <a:t>Although, unemployment is one of the cause of poverty, actually it is an altogether different social issue. Unemployment stems from various social, economical conditions. As mentioned above, shift in business economy is one cause of unemployment for a particular section of society. However, apart from that, there are several other factors which lead to unemployment, such cyclical market fluctuations or personal reasons. It is hard to ignore that majority of impoverished people are either unemployed or only part-time employed. Only 2.5% of poor people come from a full-time workforce. These figures indicate how a person's financial state is influenced by his employment status.</a:t>
            </a:r>
          </a:p>
          <a:p>
            <a:endParaRPr lang="en-US" altLang="zh-CN" dirty="0" smtClean="0"/>
          </a:p>
          <a:p>
            <a:r>
              <a:rPr lang="en-US" altLang="zh-CN" dirty="0" smtClean="0"/>
              <a:t>Lack of Education, Skill</a:t>
            </a:r>
          </a:p>
          <a:p>
            <a:r>
              <a:rPr lang="en-US" altLang="zh-CN" dirty="0" smtClean="0"/>
              <a:t>Lack of education such as high school dropouts flatly translates to lack of employment opportunities, which eventually leads to poverty. For example, as the demand for laborious jobs diminished, uneducated people were left in poverty. As these people neither had education nor did they acquire any skills required to sustain in changed economical scenario, they were driven into the vicious circle of poverty.</a:t>
            </a:r>
          </a:p>
          <a:p>
            <a:endParaRPr lang="en-US" altLang="zh-CN" dirty="0" smtClean="0"/>
          </a:p>
          <a:p>
            <a:r>
              <a:rPr lang="en-US" altLang="zh-CN" dirty="0" smtClean="0"/>
              <a:t>Breakdown of Family System</a:t>
            </a:r>
          </a:p>
          <a:p>
            <a:r>
              <a:rPr lang="en-US" altLang="zh-CN" dirty="0" smtClean="0"/>
              <a:t>Increased divorce rate means more number of families headed by women alone. Often, these women are unable to take care of their families all by themselves. These families always come along with insufficient educations and children poverty. So Lack of education, unplanned pregnancies compounds the problems of single women. As a result, they cannot find suitable employment to run their homes. Obviously, the entire family then gets dragged into poverty. </a:t>
            </a:r>
          </a:p>
          <a:p>
            <a:endParaRPr lang="en-US" altLang="zh-CN" dirty="0" smtClean="0"/>
          </a:p>
          <a:p>
            <a:r>
              <a:rPr lang="en-US" altLang="zh-CN" dirty="0" smtClean="0"/>
              <a:t>Lack of Willpower</a:t>
            </a:r>
          </a:p>
          <a:p>
            <a:r>
              <a:rPr lang="en-US" altLang="zh-CN" dirty="0" smtClean="0"/>
              <a:t>The constant rate of poverty over decades indicates that there is no enough willpower to address this issue, either at personal level or at governmental level. Some sections of poor people make no attempts to improve their condition whatsoever. They not only force their children to live in poor conditions, but they also pass this unfortunate attitude to them. The end result is, generations of poor people living in destitute conditions. These people are reluctant to interact on a social level, thereby thwarting all attempts to improve their living condition. </a:t>
            </a:r>
            <a:endParaRPr lang="en-US" altLang="zh-CN" dirty="0" smtClean="0"/>
          </a:p>
        </p:txBody>
      </p:sp>
      <p:sp>
        <p:nvSpPr>
          <p:cNvPr id="4" name="灯片编号占位符 3"/>
          <p:cNvSpPr>
            <a:spLocks noGrp="1"/>
          </p:cNvSpPr>
          <p:nvPr>
            <p:ph type="sldNum" sz="quarter" idx="10"/>
          </p:nvPr>
        </p:nvSpPr>
        <p:spPr/>
        <p:txBody>
          <a:bodyPr/>
          <a:lstStyle/>
          <a:p>
            <a:fld id="{4F1279B9-2DF7-44FD-B408-6B349F9E21F5}" type="slidenum">
              <a:rPr lang="en-US" smtClean="0"/>
              <a:pPr/>
              <a:t>7</a:t>
            </a:fld>
            <a:endParaRPr lang="en-US" dirty="0"/>
          </a:p>
        </p:txBody>
      </p:sp>
    </p:spTree>
    <p:extLst>
      <p:ext uri="{BB962C8B-B14F-4D97-AF65-F5344CB8AC3E}">
        <p14:creationId xmlns:p14="http://schemas.microsoft.com/office/powerpoint/2010/main" val="957553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From the perspective of government, we can see this problem indirectly: Since 1960s, the total federal tax has fallen for low earners, risen for relatively high earners and fallen significantly for very high earners.</a:t>
            </a:r>
            <a:endParaRPr lang="zh-CN" altLang="zh-CN" sz="1200" kern="1200" dirty="0" smtClean="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4F1279B9-2DF7-44FD-B408-6B349F9E21F5}" type="slidenum">
              <a:rPr lang="en-US" smtClean="0"/>
              <a:pPr/>
              <a:t>9</a:t>
            </a:fld>
            <a:endParaRPr lang="en-US" dirty="0"/>
          </a:p>
        </p:txBody>
      </p:sp>
    </p:spTree>
    <p:extLst>
      <p:ext uri="{BB962C8B-B14F-4D97-AF65-F5344CB8AC3E}">
        <p14:creationId xmlns:p14="http://schemas.microsoft.com/office/powerpoint/2010/main" val="2358187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lvl="0"/>
            <a:r>
              <a:rPr lang="zh-CN" altLang="zh-CN" sz="1200" b="1" kern="1200" dirty="0" smtClean="0">
                <a:solidFill>
                  <a:schemeClr val="tx1"/>
                </a:solidFill>
                <a:effectLst/>
                <a:latin typeface="+mn-lt"/>
                <a:ea typeface="+mn-ea"/>
                <a:cs typeface="+mn-cs"/>
              </a:rPr>
              <a:t>。</a:t>
            </a:r>
            <a:endParaRPr lang="zh-CN" altLang="zh-CN" sz="1200" kern="1200" dirty="0" smtClean="0">
              <a:solidFill>
                <a:schemeClr val="tx1"/>
              </a:solidFill>
              <a:effectLst/>
              <a:latin typeface="+mn-lt"/>
              <a:ea typeface="+mn-ea"/>
              <a:cs typeface="+mn-cs"/>
            </a:endParaRPr>
          </a:p>
          <a:p>
            <a:pPr lvl="0"/>
            <a:r>
              <a:rPr lang="en-US" altLang="zh-CN" sz="1200" kern="1200" dirty="0" smtClean="0">
                <a:solidFill>
                  <a:schemeClr val="tx1"/>
                </a:solidFill>
                <a:effectLst/>
                <a:latin typeface="+mn-lt"/>
                <a:ea typeface="+mn-ea"/>
                <a:cs typeface="+mn-cs"/>
              </a:rPr>
              <a:t>There are many argumentations about that there are more and more middle class people became poor since the economic crisis of 2008, we want to evaluate if the increasing poverty trend is determined by the current tax structure.</a:t>
            </a:r>
            <a:endParaRPr lang="zh-CN"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If so, maybe we should re-consider the current tax policies.</a:t>
            </a:r>
            <a:endParaRPr lang="zh-CN" altLang="zh-CN" sz="120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4F1279B9-2DF7-44FD-B408-6B349F9E21F5}" type="slidenum">
              <a:rPr lang="en-US" smtClean="0"/>
              <a:pPr/>
              <a:t>10</a:t>
            </a:fld>
            <a:endParaRPr lang="en-US" dirty="0"/>
          </a:p>
        </p:txBody>
      </p:sp>
    </p:spTree>
    <p:extLst>
      <p:ext uri="{BB962C8B-B14F-4D97-AF65-F5344CB8AC3E}">
        <p14:creationId xmlns:p14="http://schemas.microsoft.com/office/powerpoint/2010/main" val="3772489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So, there is my regression mode: one dependent variable and 7 independent variables. </a:t>
            </a:r>
            <a:endParaRPr lang="zh-CN"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We want to use this model to make a statistic result if governmental financial policy had impact on poverty rates.</a:t>
            </a:r>
            <a:endParaRPr lang="zh-CN" altLang="zh-CN" sz="1200" kern="1200" dirty="0" smtClean="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4F1279B9-2DF7-44FD-B408-6B349F9E21F5}" type="slidenum">
              <a:rPr lang="en-US" smtClean="0"/>
              <a:pPr/>
              <a:t>11</a:t>
            </a:fld>
            <a:endParaRPr lang="en-US" dirty="0"/>
          </a:p>
        </p:txBody>
      </p:sp>
    </p:spTree>
    <p:extLst>
      <p:ext uri="{BB962C8B-B14F-4D97-AF65-F5344CB8AC3E}">
        <p14:creationId xmlns:p14="http://schemas.microsoft.com/office/powerpoint/2010/main" val="418012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Presentation Notes (i.e. full script) go here, but they will need to be</a:t>
            </a:r>
            <a:r>
              <a:rPr lang="en-US" baseline="0" dirty="0" smtClean="0"/>
              <a:t> printed (PPT with notes).  Be specific.  What, exactly, are you planning to say during the time that each slide is showing?  </a:t>
            </a:r>
            <a:endParaRPr lang="en-US" dirty="0"/>
          </a:p>
        </p:txBody>
      </p:sp>
      <p:sp>
        <p:nvSpPr>
          <p:cNvPr id="4" name="Slide Number Placeholder 3"/>
          <p:cNvSpPr>
            <a:spLocks noGrp="1"/>
          </p:cNvSpPr>
          <p:nvPr>
            <p:ph type="sldNum" sz="quarter" idx="10"/>
          </p:nvPr>
        </p:nvSpPr>
        <p:spPr/>
        <p:txBody>
          <a:bodyPr/>
          <a:lstStyle/>
          <a:p>
            <a:fld id="{4F1279B9-2DF7-44FD-B408-6B349F9E21F5}" type="slidenum">
              <a:rPr lang="en-US" smtClean="0"/>
              <a:pPr/>
              <a:t>12</a:t>
            </a:fld>
            <a:endParaRPr lang="en-US" dirty="0"/>
          </a:p>
        </p:txBody>
      </p:sp>
    </p:spTree>
    <p:extLst>
      <p:ext uri="{BB962C8B-B14F-4D97-AF65-F5344CB8AC3E}">
        <p14:creationId xmlns:p14="http://schemas.microsoft.com/office/powerpoint/2010/main" val="1307986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CEB0EEE2-9683-4716-B605-4863FC2027F9}" type="datetimeFigureOut">
              <a:rPr lang="en-US" smtClean="0"/>
              <a:pPr/>
              <a:t>5/2/2012</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A7B149B9-D860-4A63-833D-242590B30C85}"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zh-CN" altLang="en-US" smtClean="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CEB0EEE2-9683-4716-B605-4863FC2027F9}" type="datetimeFigureOut">
              <a:rPr lang="en-US" smtClean="0"/>
              <a:pPr/>
              <a:t>5/2/2012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B149B9-D860-4A63-833D-242590B30C8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EB0EEE2-9683-4716-B605-4863FC2027F9}" type="datetimeFigureOut">
              <a:rPr lang="en-US" smtClean="0"/>
              <a:pPr/>
              <a:t>5/2/2012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A7B149B9-D860-4A63-833D-242590B30C8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EB0EEE2-9683-4716-B605-4863FC2027F9}" type="datetimeFigureOut">
              <a:rPr lang="en-US" smtClean="0"/>
              <a:pPr/>
              <a:t>5/2/2012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B149B9-D860-4A63-833D-242590B30C85}" type="slidenum">
              <a:rPr lang="en-US" smtClean="0"/>
              <a:pPr/>
              <a:t>‹#›</a:t>
            </a:fld>
            <a:endParaRPr lang="en-US" dirty="0"/>
          </a:p>
        </p:txBody>
      </p:sp>
      <p:sp>
        <p:nvSpPr>
          <p:cNvPr id="7" name="Title 6"/>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9" name="Date Placeholder 8"/>
          <p:cNvSpPr>
            <a:spLocks noGrp="1"/>
          </p:cNvSpPr>
          <p:nvPr>
            <p:ph type="dt" sz="half" idx="10"/>
          </p:nvPr>
        </p:nvSpPr>
        <p:spPr/>
        <p:txBody>
          <a:bodyPr/>
          <a:lstStyle>
            <a:lvl1pPr>
              <a:defRPr>
                <a:solidFill>
                  <a:srgbClr val="FFFFFF"/>
                </a:solidFill>
              </a:defRPr>
            </a:lvl1pPr>
          </a:lstStyle>
          <a:p>
            <a:fld id="{CEB0EEE2-9683-4716-B605-4863FC2027F9}" type="datetimeFigureOut">
              <a:rPr lang="en-US" smtClean="0"/>
              <a:pPr/>
              <a:t>5/2/2012</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A7B149B9-D860-4A63-833D-242590B30C85}" type="slidenum">
              <a:rPr lang="en-US" smtClean="0"/>
              <a:pP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zh-CN" altLang="en-US" smtClean="0"/>
              <a:t>单击此处编辑母版标题样式</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CEB0EEE2-9683-4716-B605-4863FC2027F9}" type="datetimeFigureOut">
              <a:rPr lang="en-US" smtClean="0"/>
              <a:pPr/>
              <a:t>5/2/2012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B149B9-D860-4A63-833D-242590B30C85}" type="slidenum">
              <a:rPr lang="en-US" smtClean="0"/>
              <a:pPr/>
              <a:t>‹#›</a:t>
            </a:fld>
            <a:endParaRPr lang="en-US" dirty="0"/>
          </a:p>
        </p:txBody>
      </p:sp>
      <p:sp>
        <p:nvSpPr>
          <p:cNvPr id="8" name="Title 7"/>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CEB0EEE2-9683-4716-B605-4863FC2027F9}" type="datetimeFigureOut">
              <a:rPr lang="en-US" smtClean="0"/>
              <a:pPr/>
              <a:t>5/2/2012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B149B9-D860-4A63-833D-242590B30C85}" type="slidenum">
              <a:rPr lang="en-US" smtClean="0"/>
              <a:pPr/>
              <a:t>‹#›</a:t>
            </a:fld>
            <a:endParaRPr lang="en-US" dirty="0"/>
          </a:p>
        </p:txBody>
      </p:sp>
      <p:sp>
        <p:nvSpPr>
          <p:cNvPr id="10" name="Title 9"/>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EB0EEE2-9683-4716-B605-4863FC2027F9}" type="datetimeFigureOut">
              <a:rPr lang="en-US" smtClean="0"/>
              <a:pPr/>
              <a:t>5/2/2012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B149B9-D860-4A63-833D-242590B30C85}" type="slidenum">
              <a:rPr lang="en-US" smtClean="0"/>
              <a:pPr/>
              <a:t>‹#›</a:t>
            </a:fld>
            <a:endParaRPr lang="en-US" dirty="0"/>
          </a:p>
        </p:txBody>
      </p:sp>
      <p:sp>
        <p:nvSpPr>
          <p:cNvPr id="6" name="Title 5"/>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EB0EEE2-9683-4716-B605-4863FC2027F9}" type="datetimeFigureOut">
              <a:rPr lang="en-US" smtClean="0"/>
              <a:pPr/>
              <a:t>5/2/2012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B149B9-D860-4A63-833D-242590B30C8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EB0EEE2-9683-4716-B605-4863FC2027F9}" type="datetimeFigureOut">
              <a:rPr lang="en-US" smtClean="0"/>
              <a:pPr/>
              <a:t>5/2/2012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A7B149B9-D860-4A63-833D-242590B30C85}"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zh-CN" altLang="en-US" smtClean="0"/>
              <a:t>单击此处编辑母版标题样式</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EB0EEE2-9683-4716-B605-4863FC2027F9}" type="datetimeFigureOut">
              <a:rPr lang="en-US" smtClean="0"/>
              <a:pPr/>
              <a:t>5/2/2012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B149B9-D860-4A63-833D-242590B30C85}" type="slidenum">
              <a:rPr lang="en-US" smtClean="0"/>
              <a:pPr/>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zh-CN" altLang="en-US" smtClean="0"/>
              <a:t>单击此处编辑母版标题样式</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CEB0EEE2-9683-4716-B605-4863FC2027F9}" type="datetimeFigureOut">
              <a:rPr lang="en-US" smtClean="0"/>
              <a:pPr/>
              <a:t>5/2/2012</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A7B149B9-D860-4A63-833D-242590B30C8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152400"/>
            <a:ext cx="1981200" cy="6553200"/>
          </a:xfrm>
        </p:spPr>
        <p:txBody>
          <a:bodyPr>
            <a:noAutofit/>
          </a:bodyPr>
          <a:lstStyle/>
          <a:p>
            <a:r>
              <a:rPr lang="en-US" altLang="zh-CN" sz="2800" dirty="0" smtClean="0">
                <a:solidFill>
                  <a:schemeClr val="tx1"/>
                </a:solidFill>
                <a:latin typeface="GulimChe" pitchFamily="49" charset="-127"/>
                <a:ea typeface="GulimChe" pitchFamily="49" charset="-127"/>
              </a:rPr>
              <a:t>Boyang Li</a:t>
            </a:r>
          </a:p>
          <a:p>
            <a:endParaRPr lang="en-US" sz="1400" dirty="0" smtClean="0">
              <a:solidFill>
                <a:schemeClr val="tx1"/>
              </a:solidFill>
              <a:latin typeface="GulimChe" pitchFamily="49" charset="-127"/>
              <a:ea typeface="GulimChe" pitchFamily="49" charset="-127"/>
            </a:endParaRPr>
          </a:p>
          <a:p>
            <a:r>
              <a:rPr lang="en-US" sz="1400" dirty="0" smtClean="0">
                <a:solidFill>
                  <a:schemeClr val="tx1"/>
                </a:solidFill>
                <a:latin typeface="GulimChe" pitchFamily="49" charset="-127"/>
                <a:ea typeface="GulimChe" pitchFamily="49" charset="-127"/>
              </a:rPr>
              <a:t>"</a:t>
            </a:r>
            <a:r>
              <a:rPr lang="en-US" sz="1400" dirty="0">
                <a:solidFill>
                  <a:schemeClr val="tx1"/>
                </a:solidFill>
                <a:latin typeface="GulimChe" pitchFamily="49" charset="-127"/>
                <a:ea typeface="GulimChe" pitchFamily="49" charset="-127"/>
              </a:rPr>
              <a:t>The Economics of Ultra-poverty: Causes and </a:t>
            </a:r>
            <a:r>
              <a:rPr lang="en-US" sz="1400" dirty="0" smtClean="0">
                <a:solidFill>
                  <a:schemeClr val="tx1"/>
                </a:solidFill>
                <a:latin typeface="GulimChe" pitchFamily="49" charset="-127"/>
                <a:ea typeface="GulimChe" pitchFamily="49" charset="-127"/>
              </a:rPr>
              <a:t>Remedies“</a:t>
            </a:r>
          </a:p>
          <a:p>
            <a:endParaRPr lang="en-US" sz="1400" dirty="0" smtClean="0">
              <a:solidFill>
                <a:schemeClr val="tx1"/>
              </a:solidFill>
              <a:latin typeface="GulimChe" pitchFamily="49" charset="-127"/>
              <a:ea typeface="GulimChe" pitchFamily="49" charset="-127"/>
            </a:endParaRPr>
          </a:p>
          <a:p>
            <a:r>
              <a:rPr lang="en-US" sz="1400" dirty="0" smtClean="0">
                <a:solidFill>
                  <a:schemeClr val="tx1"/>
                </a:solidFill>
                <a:latin typeface="GulimChe" pitchFamily="49" charset="-127"/>
                <a:ea typeface="GulimChe" pitchFamily="49" charset="-127"/>
              </a:rPr>
              <a:t>March </a:t>
            </a:r>
            <a:r>
              <a:rPr lang="en-US" sz="1400" dirty="0">
                <a:solidFill>
                  <a:schemeClr val="tx1"/>
                </a:solidFill>
                <a:latin typeface="GulimChe" pitchFamily="49" charset="-127"/>
                <a:ea typeface="GulimChe" pitchFamily="49" charset="-127"/>
              </a:rPr>
              <a:t>22, </a:t>
            </a:r>
            <a:r>
              <a:rPr lang="en-US" sz="1400" dirty="0" smtClean="0">
                <a:solidFill>
                  <a:schemeClr val="tx1"/>
                </a:solidFill>
                <a:latin typeface="GulimChe" pitchFamily="49" charset="-127"/>
                <a:ea typeface="GulimChe" pitchFamily="49" charset="-127"/>
              </a:rPr>
              <a:t>2012</a:t>
            </a:r>
          </a:p>
          <a:p>
            <a:endParaRPr lang="en-US" sz="1400" dirty="0" smtClean="0">
              <a:solidFill>
                <a:schemeClr val="tx1"/>
              </a:solidFill>
              <a:latin typeface="GulimChe" pitchFamily="49" charset="-127"/>
              <a:ea typeface="GulimChe" pitchFamily="49" charset="-127"/>
            </a:endParaRPr>
          </a:p>
          <a:p>
            <a:r>
              <a:rPr lang="en-US" sz="1400" dirty="0" smtClean="0">
                <a:solidFill>
                  <a:schemeClr val="tx1"/>
                </a:solidFill>
                <a:latin typeface="GulimChe" pitchFamily="49" charset="-127"/>
                <a:ea typeface="GulimChe" pitchFamily="49" charset="-127"/>
              </a:rPr>
              <a:t>The </a:t>
            </a:r>
            <a:r>
              <a:rPr lang="en-US" sz="1400" dirty="0">
                <a:solidFill>
                  <a:schemeClr val="tx1"/>
                </a:solidFill>
                <a:latin typeface="GulimChe" pitchFamily="49" charset="-127"/>
                <a:ea typeface="GulimChe" pitchFamily="49" charset="-127"/>
              </a:rPr>
              <a:t>Elliott </a:t>
            </a:r>
            <a:r>
              <a:rPr lang="en-US" sz="1400" dirty="0" smtClean="0">
                <a:solidFill>
                  <a:schemeClr val="tx1"/>
                </a:solidFill>
                <a:latin typeface="GulimChe" pitchFamily="49" charset="-127"/>
                <a:ea typeface="GulimChe" pitchFamily="49" charset="-127"/>
              </a:rPr>
              <a:t>School. George Washington University</a:t>
            </a:r>
            <a:endParaRPr lang="en-US" sz="1400" dirty="0">
              <a:solidFill>
                <a:schemeClr val="tx1"/>
              </a:solidFill>
              <a:latin typeface="GulimChe" pitchFamily="49" charset="-127"/>
              <a:ea typeface="GulimChe" pitchFamily="49" charset="-127"/>
            </a:endParaRPr>
          </a:p>
        </p:txBody>
      </p:sp>
      <p:sp>
        <p:nvSpPr>
          <p:cNvPr id="2" name="Title 1"/>
          <p:cNvSpPr>
            <a:spLocks noGrp="1"/>
          </p:cNvSpPr>
          <p:nvPr>
            <p:ph type="title"/>
          </p:nvPr>
        </p:nvSpPr>
        <p:spPr>
          <a:xfrm>
            <a:off x="457200" y="2052960"/>
            <a:ext cx="6324600" cy="2442840"/>
          </a:xfrm>
        </p:spPr>
        <p:txBody>
          <a:bodyPr>
            <a:noAutofit/>
          </a:bodyPr>
          <a:lstStyle/>
          <a:p>
            <a:r>
              <a:rPr lang="en-US" altLang="zh-CN" sz="2800" b="1" dirty="0">
                <a:latin typeface="Batang" pitchFamily="18" charset="-127"/>
                <a:ea typeface="Batang" pitchFamily="18" charset="-127"/>
              </a:rPr>
              <a:t>Governmental impacts on U.S. poverty</a:t>
            </a:r>
            <a:r>
              <a:rPr lang="zh-CN" altLang="zh-CN" sz="2800" b="1" dirty="0" smtClean="0">
                <a:latin typeface="Batang" pitchFamily="18" charset="-127"/>
                <a:ea typeface="Batang" pitchFamily="18" charset="-127"/>
              </a:rPr>
              <a:t>：</a:t>
            </a:r>
            <a:r>
              <a:rPr lang="en-US" altLang="zh-CN" sz="2800" b="1" dirty="0" smtClean="0">
                <a:latin typeface="Batang" pitchFamily="18" charset="-127"/>
                <a:ea typeface="Batang" pitchFamily="18" charset="-127"/>
              </a:rPr>
              <a:t/>
            </a:r>
            <a:br>
              <a:rPr lang="en-US" altLang="zh-CN" sz="2800" b="1" dirty="0" smtClean="0">
                <a:latin typeface="Batang" pitchFamily="18" charset="-127"/>
                <a:ea typeface="Batang" pitchFamily="18" charset="-127"/>
              </a:rPr>
            </a:br>
            <a:r>
              <a:rPr lang="en-US" altLang="zh-CN" sz="2000" b="1" dirty="0" smtClean="0">
                <a:latin typeface="Batang" pitchFamily="18" charset="-127"/>
                <a:ea typeface="Batang" pitchFamily="18" charset="-127"/>
              </a:rPr>
              <a:t>A </a:t>
            </a:r>
            <a:r>
              <a:rPr lang="en-US" altLang="zh-CN" sz="2000" b="1" dirty="0">
                <a:latin typeface="Batang" pitchFamily="18" charset="-127"/>
                <a:ea typeface="Batang" pitchFamily="18" charset="-127"/>
              </a:rPr>
              <a:t>time series regression analysis </a:t>
            </a:r>
            <a:r>
              <a:rPr lang="en-US" altLang="zh-CN" sz="2000" b="1" dirty="0" smtClean="0">
                <a:latin typeface="Batang" pitchFamily="18" charset="-127"/>
                <a:ea typeface="Batang" pitchFamily="18" charset="-127"/>
              </a:rPr>
              <a:t>on </a:t>
            </a:r>
            <a:r>
              <a:rPr lang="en-US" altLang="zh-CN" sz="2000" b="1" dirty="0">
                <a:latin typeface="Batang" pitchFamily="18" charset="-127"/>
                <a:ea typeface="Batang" pitchFamily="18" charset="-127"/>
              </a:rPr>
              <a:t>US poverty records since </a:t>
            </a:r>
            <a:r>
              <a:rPr lang="en-US" altLang="zh-CN" sz="2000" b="1" dirty="0" smtClean="0">
                <a:latin typeface="Batang" pitchFamily="18" charset="-127"/>
                <a:ea typeface="Batang" pitchFamily="18" charset="-127"/>
              </a:rPr>
              <a:t>1950s</a:t>
            </a:r>
            <a:endParaRPr lang="en-US" sz="2000" b="1" dirty="0">
              <a:latin typeface="Batang" pitchFamily="18" charset="-127"/>
              <a:ea typeface="Batang" pitchFamily="18" charset="-127"/>
            </a:endParaRPr>
          </a:p>
        </p:txBody>
      </p:sp>
    </p:spTree>
    <p:extLst>
      <p:ext uri="{BB962C8B-B14F-4D97-AF65-F5344CB8AC3E}">
        <p14:creationId xmlns:p14="http://schemas.microsoft.com/office/powerpoint/2010/main" val="12403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t>How to guarantee sufficient government investment on poverty group under a low taxation policy </a:t>
            </a:r>
            <a:r>
              <a:rPr lang="en-US" altLang="zh-CN" sz="2400" dirty="0" smtClean="0"/>
              <a:t>scenario</a:t>
            </a:r>
            <a:r>
              <a:rPr lang="en-US" sz="2400" dirty="0" smtClean="0"/>
              <a:t>?</a:t>
            </a:r>
            <a:endParaRPr lang="en-US" sz="2400" dirty="0" smtClean="0"/>
          </a:p>
          <a:p>
            <a:r>
              <a:rPr lang="en-US" sz="2400" dirty="0" smtClean="0"/>
              <a:t>Will the middle class be more “vulnerable” if the tax rate become higher? </a:t>
            </a:r>
            <a:endParaRPr lang="en-US" sz="2400" dirty="0"/>
          </a:p>
        </p:txBody>
      </p:sp>
      <p:sp>
        <p:nvSpPr>
          <p:cNvPr id="2" name="Title 1"/>
          <p:cNvSpPr>
            <a:spLocks noGrp="1"/>
          </p:cNvSpPr>
          <p:nvPr>
            <p:ph type="title"/>
          </p:nvPr>
        </p:nvSpPr>
        <p:spPr/>
        <p:txBody>
          <a:bodyPr>
            <a:normAutofit/>
          </a:bodyPr>
          <a:lstStyle/>
          <a:p>
            <a:r>
              <a:rPr lang="en-US" altLang="zh-CN" sz="4800" dirty="0" smtClean="0">
                <a:latin typeface="Impact" pitchFamily="34" charset="0"/>
              </a:rPr>
              <a:t>problem</a:t>
            </a:r>
            <a:endParaRPr lang="en-US" sz="4800" dirty="0">
              <a:latin typeface="Impact" pitchFamily="34" charset="0"/>
            </a:endParaRPr>
          </a:p>
        </p:txBody>
      </p:sp>
    </p:spTree>
    <p:extLst>
      <p:ext uri="{BB962C8B-B14F-4D97-AF65-F5344CB8AC3E}">
        <p14:creationId xmlns:p14="http://schemas.microsoft.com/office/powerpoint/2010/main" val="713231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 indent="0">
              <a:buNone/>
            </a:pPr>
            <a:r>
              <a:rPr lang="en-US" dirty="0" smtClean="0"/>
              <a:t>Dependent variable:</a:t>
            </a:r>
          </a:p>
          <a:p>
            <a:r>
              <a:rPr lang="en-US" dirty="0" smtClean="0"/>
              <a:t>Poverty rate</a:t>
            </a:r>
          </a:p>
          <a:p>
            <a:pPr marL="45720" indent="0">
              <a:buNone/>
            </a:pPr>
            <a:r>
              <a:rPr lang="en-US" dirty="0" smtClean="0"/>
              <a:t>Independent </a:t>
            </a:r>
            <a:r>
              <a:rPr lang="en-US" dirty="0"/>
              <a:t>variables</a:t>
            </a:r>
          </a:p>
          <a:p>
            <a:r>
              <a:rPr lang="en-US" dirty="0" smtClean="0"/>
              <a:t>Governmental deficit</a:t>
            </a:r>
          </a:p>
          <a:p>
            <a:r>
              <a:rPr lang="en-US" dirty="0" smtClean="0"/>
              <a:t>Expansion (or compression) of government departments</a:t>
            </a:r>
          </a:p>
          <a:p>
            <a:r>
              <a:rPr lang="en-US" dirty="0" smtClean="0"/>
              <a:t>Social welfare transfers</a:t>
            </a:r>
          </a:p>
          <a:p>
            <a:r>
              <a:rPr lang="en-US" dirty="0"/>
              <a:t>I</a:t>
            </a:r>
            <a:r>
              <a:rPr lang="en-US" dirty="0" smtClean="0"/>
              <a:t>nflationary </a:t>
            </a:r>
            <a:endParaRPr lang="en-US" dirty="0"/>
          </a:p>
          <a:p>
            <a:r>
              <a:rPr lang="en-US" dirty="0" smtClean="0"/>
              <a:t>Tax rate for high, middle and low earners</a:t>
            </a:r>
          </a:p>
        </p:txBody>
      </p:sp>
      <p:sp>
        <p:nvSpPr>
          <p:cNvPr id="2" name="Title 1"/>
          <p:cNvSpPr>
            <a:spLocks noGrp="1"/>
          </p:cNvSpPr>
          <p:nvPr>
            <p:ph type="title"/>
          </p:nvPr>
        </p:nvSpPr>
        <p:spPr/>
        <p:txBody>
          <a:bodyPr>
            <a:normAutofit/>
          </a:bodyPr>
          <a:lstStyle/>
          <a:p>
            <a:r>
              <a:rPr lang="en-US" sz="4000" dirty="0" smtClean="0">
                <a:latin typeface="Impact" pitchFamily="34" charset="0"/>
              </a:rPr>
              <a:t>ANALYSIS</a:t>
            </a:r>
            <a:endParaRPr lang="en-US" sz="3600" dirty="0">
              <a:latin typeface="Impact" pitchFamily="34" charset="0"/>
            </a:endParaRPr>
          </a:p>
        </p:txBody>
      </p:sp>
    </p:spTree>
    <p:extLst>
      <p:ext uri="{BB962C8B-B14F-4D97-AF65-F5344CB8AC3E}">
        <p14:creationId xmlns:p14="http://schemas.microsoft.com/office/powerpoint/2010/main" val="284915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Boyang Li</a:t>
            </a:r>
          </a:p>
          <a:p>
            <a:pPr marL="0" indent="0" algn="ctr">
              <a:buNone/>
            </a:pPr>
            <a:r>
              <a:rPr lang="en-US" dirty="0" smtClean="0"/>
              <a:t>George Mason University</a:t>
            </a:r>
          </a:p>
          <a:p>
            <a:pPr marL="0" indent="0" algn="ctr">
              <a:buNone/>
            </a:pPr>
            <a:r>
              <a:rPr lang="en-US" dirty="0" smtClean="0"/>
              <a:t>bli4@masonlive.gmu.edu</a:t>
            </a:r>
            <a:endParaRPr lang="en-US" dirty="0"/>
          </a:p>
        </p:txBody>
      </p:sp>
      <p:sp>
        <p:nvSpPr>
          <p:cNvPr id="2" name="Title 1"/>
          <p:cNvSpPr>
            <a:spLocks noGrp="1"/>
          </p:cNvSpPr>
          <p:nvPr>
            <p:ph type="title"/>
          </p:nvPr>
        </p:nvSpPr>
        <p:spPr/>
        <p:txBody>
          <a:bodyPr>
            <a:normAutofit/>
          </a:bodyPr>
          <a:lstStyle/>
          <a:p>
            <a:r>
              <a:rPr lang="en-US" sz="4400" dirty="0" smtClean="0">
                <a:latin typeface="Impact" pitchFamily="34" charset="0"/>
              </a:rPr>
              <a:t>Question &amp; Thank you</a:t>
            </a:r>
            <a:endParaRPr lang="en-US" sz="4400" dirty="0">
              <a:latin typeface="Impact" pitchFamily="34" charset="0"/>
            </a:endParaRPr>
          </a:p>
        </p:txBody>
      </p:sp>
    </p:spTree>
    <p:extLst>
      <p:ext uri="{BB962C8B-B14F-4D97-AF65-F5344CB8AC3E}">
        <p14:creationId xmlns:p14="http://schemas.microsoft.com/office/powerpoint/2010/main" val="2637912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sz="2400" dirty="0" smtClean="0"/>
          </a:p>
          <a:p>
            <a:pPr marL="457200" indent="-457200">
              <a:buFont typeface="+mj-lt"/>
              <a:buAutoNum type="arabicPeriod"/>
            </a:pPr>
            <a:r>
              <a:rPr lang="en-US" sz="2400" dirty="0" smtClean="0"/>
              <a:t>Understand historical development on poverty</a:t>
            </a:r>
          </a:p>
          <a:p>
            <a:pPr marL="342900" indent="-342900">
              <a:buFont typeface="+mj-lt"/>
              <a:buAutoNum type="arabicPeriod"/>
            </a:pPr>
            <a:r>
              <a:rPr lang="en-US" altLang="zh-CN" sz="2400" dirty="0" smtClean="0"/>
              <a:t>Find out the key factors that lead to the stable poverty rates</a:t>
            </a:r>
            <a:r>
              <a:rPr lang="en-US" altLang="zh-CN" sz="2400" dirty="0"/>
              <a:t>.</a:t>
            </a:r>
            <a:endParaRPr lang="en-US" sz="2400" dirty="0"/>
          </a:p>
        </p:txBody>
      </p:sp>
      <p:sp>
        <p:nvSpPr>
          <p:cNvPr id="2" name="Title 1"/>
          <p:cNvSpPr>
            <a:spLocks noGrp="1"/>
          </p:cNvSpPr>
          <p:nvPr>
            <p:ph type="title"/>
          </p:nvPr>
        </p:nvSpPr>
        <p:spPr/>
        <p:txBody>
          <a:bodyPr>
            <a:normAutofit/>
          </a:bodyPr>
          <a:lstStyle/>
          <a:p>
            <a:r>
              <a:rPr lang="en-US" sz="4000" dirty="0" smtClean="0">
                <a:latin typeface="Impact" pitchFamily="34" charset="0"/>
              </a:rPr>
              <a:t>Research goals</a:t>
            </a:r>
            <a:endParaRPr lang="en-US" sz="4000" dirty="0">
              <a:latin typeface="Impact" pitchFamily="34" charset="0"/>
            </a:endParaRPr>
          </a:p>
        </p:txBody>
      </p:sp>
    </p:spTree>
    <p:extLst>
      <p:ext uri="{BB962C8B-B14F-4D97-AF65-F5344CB8AC3E}">
        <p14:creationId xmlns:p14="http://schemas.microsoft.com/office/powerpoint/2010/main" val="4041882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indent="-342900">
              <a:buFont typeface="+mj-lt"/>
              <a:buAutoNum type="arabicPeriod"/>
            </a:pPr>
            <a:r>
              <a:rPr lang="en-US" dirty="0" smtClean="0">
                <a:solidFill>
                  <a:schemeClr val="tx1"/>
                </a:solidFill>
              </a:rPr>
              <a:t>US e</a:t>
            </a:r>
            <a:r>
              <a:rPr lang="en-US" dirty="0">
                <a:solidFill>
                  <a:schemeClr val="tx1"/>
                </a:solidFill>
              </a:rPr>
              <a:t>conomic inequality </a:t>
            </a:r>
            <a:r>
              <a:rPr lang="en-US" dirty="0" smtClean="0">
                <a:solidFill>
                  <a:schemeClr val="tx1"/>
                </a:solidFill>
              </a:rPr>
              <a:t>(</a:t>
            </a:r>
            <a:r>
              <a:rPr lang="en-US" dirty="0" err="1" smtClean="0">
                <a:solidFill>
                  <a:schemeClr val="tx1"/>
                </a:solidFill>
              </a:rPr>
              <a:t>Smeeding</a:t>
            </a:r>
            <a:r>
              <a:rPr lang="en-US" dirty="0" smtClean="0">
                <a:solidFill>
                  <a:schemeClr val="tx1"/>
                </a:solidFill>
              </a:rPr>
              <a:t>, 2005)</a:t>
            </a:r>
          </a:p>
          <a:p>
            <a:pPr marL="342900" indent="-342900">
              <a:buFont typeface="+mj-lt"/>
              <a:buAutoNum type="arabicPeriod"/>
            </a:pPr>
            <a:r>
              <a:rPr lang="en-US" dirty="0">
                <a:solidFill>
                  <a:schemeClr val="tx1"/>
                </a:solidFill>
              </a:rPr>
              <a:t>SOCIAL POLICY &amp; U.S. POVERTY 1960-1999 </a:t>
            </a:r>
            <a:r>
              <a:rPr lang="en-US" dirty="0" smtClean="0">
                <a:solidFill>
                  <a:schemeClr val="tx1"/>
                </a:solidFill>
              </a:rPr>
              <a:t>(</a:t>
            </a:r>
            <a:r>
              <a:rPr lang="en-US" dirty="0" err="1" smtClean="0">
                <a:solidFill>
                  <a:schemeClr val="tx1"/>
                </a:solidFill>
              </a:rPr>
              <a:t>Jaynes</a:t>
            </a:r>
            <a:r>
              <a:rPr lang="en-US" dirty="0" smtClean="0">
                <a:solidFill>
                  <a:schemeClr val="tx1"/>
                </a:solidFill>
              </a:rPr>
              <a:t>, 2011)</a:t>
            </a:r>
          </a:p>
          <a:p>
            <a:pPr marL="342900" indent="-342900">
              <a:buFont typeface="+mj-lt"/>
              <a:buAutoNum type="arabicPeriod"/>
            </a:pPr>
            <a:r>
              <a:rPr lang="en-US" dirty="0" smtClean="0">
                <a:solidFill>
                  <a:schemeClr val="tx1"/>
                </a:solidFill>
              </a:rPr>
              <a:t>Comparative study on US </a:t>
            </a:r>
            <a:r>
              <a:rPr lang="en-US" dirty="0">
                <a:solidFill>
                  <a:schemeClr val="tx1"/>
                </a:solidFill>
              </a:rPr>
              <a:t>poverty issues (Wallace &amp; </a:t>
            </a:r>
            <a:r>
              <a:rPr lang="en-US" dirty="0" smtClean="0">
                <a:solidFill>
                  <a:schemeClr val="tx1"/>
                </a:solidFill>
              </a:rPr>
              <a:t>Meyer, 2009)</a:t>
            </a:r>
          </a:p>
          <a:p>
            <a:pPr marL="342900" indent="-342900">
              <a:buFont typeface="+mj-lt"/>
              <a:buAutoNum type="arabicPeriod"/>
            </a:pPr>
            <a:r>
              <a:rPr lang="en-US" altLang="zh-CN" dirty="0">
                <a:solidFill>
                  <a:schemeClr val="tx1"/>
                </a:solidFill>
              </a:rPr>
              <a:t>Framing the Poor Media Coverage and US Poverty Policy, </a:t>
            </a:r>
            <a:r>
              <a:rPr lang="en-US" altLang="zh-CN" dirty="0" smtClean="0">
                <a:solidFill>
                  <a:schemeClr val="tx1"/>
                </a:solidFill>
              </a:rPr>
              <a:t>1960–2008 </a:t>
            </a:r>
            <a:r>
              <a:rPr lang="zh-CN" altLang="en-US" dirty="0" smtClean="0">
                <a:solidFill>
                  <a:schemeClr val="tx1"/>
                </a:solidFill>
              </a:rPr>
              <a:t>（</a:t>
            </a:r>
            <a:r>
              <a:rPr lang="en-US" altLang="zh-CN" dirty="0" smtClean="0">
                <a:solidFill>
                  <a:schemeClr val="tx1"/>
                </a:solidFill>
              </a:rPr>
              <a:t>M. </a:t>
            </a:r>
            <a:r>
              <a:rPr lang="en-US" altLang="zh-CN" dirty="0">
                <a:solidFill>
                  <a:schemeClr val="tx1"/>
                </a:solidFill>
              </a:rPr>
              <a:t>Rose, </a:t>
            </a:r>
            <a:r>
              <a:rPr lang="en-US" altLang="zh-CN" dirty="0" smtClean="0">
                <a:solidFill>
                  <a:schemeClr val="tx1"/>
                </a:solidFill>
              </a:rPr>
              <a:t>A. </a:t>
            </a:r>
            <a:r>
              <a:rPr lang="en-US" altLang="zh-CN" dirty="0">
                <a:solidFill>
                  <a:schemeClr val="tx1"/>
                </a:solidFill>
              </a:rPr>
              <a:t>Fellow, 2012</a:t>
            </a:r>
            <a:r>
              <a:rPr lang="zh-CN" altLang="en-US" dirty="0" smtClean="0">
                <a:solidFill>
                  <a:schemeClr val="tx1"/>
                </a:solidFill>
              </a:rPr>
              <a:t>）</a:t>
            </a:r>
            <a:endParaRPr lang="en-US" altLang="zh-CN" dirty="0" smtClean="0">
              <a:solidFill>
                <a:schemeClr val="tx1"/>
              </a:solidFill>
            </a:endParaRPr>
          </a:p>
          <a:p>
            <a:pPr marL="342900" indent="-342900">
              <a:buFont typeface="+mj-lt"/>
              <a:buAutoNum type="arabicPeriod"/>
            </a:pPr>
            <a:r>
              <a:rPr lang="en-US" dirty="0" smtClean="0">
                <a:solidFill>
                  <a:schemeClr val="tx1"/>
                </a:solidFill>
              </a:rPr>
              <a:t>Real income &amp; </a:t>
            </a:r>
            <a:r>
              <a:rPr lang="en-US" altLang="zh-CN" dirty="0" smtClean="0">
                <a:solidFill>
                  <a:schemeClr val="tx1"/>
                </a:solidFill>
              </a:rPr>
              <a:t>Low </a:t>
            </a:r>
            <a:r>
              <a:rPr lang="en-US" altLang="zh-CN" dirty="0">
                <a:solidFill>
                  <a:schemeClr val="tx1"/>
                </a:solidFill>
              </a:rPr>
              <a:t>taxation (Henry C.K. </a:t>
            </a:r>
            <a:r>
              <a:rPr lang="en-US" altLang="zh-CN" dirty="0" smtClean="0">
                <a:solidFill>
                  <a:schemeClr val="tx1"/>
                </a:solidFill>
              </a:rPr>
              <a:t>Liu,2009)</a:t>
            </a:r>
            <a:endParaRPr lang="en-US" dirty="0" smtClean="0">
              <a:solidFill>
                <a:schemeClr val="tx1"/>
              </a:solidFill>
            </a:endParaRPr>
          </a:p>
        </p:txBody>
      </p:sp>
      <p:sp>
        <p:nvSpPr>
          <p:cNvPr id="2" name="Title 1"/>
          <p:cNvSpPr>
            <a:spLocks noGrp="1"/>
          </p:cNvSpPr>
          <p:nvPr>
            <p:ph type="title"/>
          </p:nvPr>
        </p:nvSpPr>
        <p:spPr/>
        <p:txBody>
          <a:bodyPr>
            <a:normAutofit/>
          </a:bodyPr>
          <a:lstStyle/>
          <a:p>
            <a:r>
              <a:rPr lang="en-US" sz="4000" dirty="0" smtClean="0">
                <a:latin typeface="Impact" pitchFamily="34" charset="0"/>
              </a:rPr>
              <a:t>Background</a:t>
            </a:r>
            <a:endParaRPr lang="en-US" sz="4000" dirty="0">
              <a:latin typeface="Impact" pitchFamily="34" charset="0"/>
            </a:endParaRPr>
          </a:p>
        </p:txBody>
      </p:sp>
    </p:spTree>
    <p:extLst>
      <p:ext uri="{BB962C8B-B14F-4D97-AF65-F5344CB8AC3E}">
        <p14:creationId xmlns:p14="http://schemas.microsoft.com/office/powerpoint/2010/main" val="1784994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381000" y="990600"/>
            <a:ext cx="6238324"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文本占位符 8"/>
          <p:cNvSpPr>
            <a:spLocks noGrp="1"/>
          </p:cNvSpPr>
          <p:nvPr>
            <p:ph type="body" sz="half" idx="2"/>
          </p:nvPr>
        </p:nvSpPr>
        <p:spPr/>
        <p:txBody>
          <a:bodyPr>
            <a:noAutofit/>
          </a:bodyPr>
          <a:lstStyle/>
          <a:p>
            <a:r>
              <a:rPr lang="en-US" altLang="zh-CN" sz="1600" dirty="0" smtClean="0"/>
              <a:t>(US economic inequality, </a:t>
            </a:r>
            <a:r>
              <a:rPr lang="en-US" altLang="zh-CN" sz="1600" dirty="0" err="1" smtClean="0"/>
              <a:t>Smeeding</a:t>
            </a:r>
            <a:r>
              <a:rPr lang="en-US" altLang="zh-CN" sz="1600" dirty="0" smtClean="0"/>
              <a:t>, 2005)</a:t>
            </a:r>
            <a:endParaRPr lang="zh-CN" altLang="en-US" sz="1600" dirty="0"/>
          </a:p>
        </p:txBody>
      </p:sp>
      <p:sp>
        <p:nvSpPr>
          <p:cNvPr id="2" name="标题 1"/>
          <p:cNvSpPr>
            <a:spLocks noGrp="1"/>
          </p:cNvSpPr>
          <p:nvPr>
            <p:ph type="title"/>
          </p:nvPr>
        </p:nvSpPr>
        <p:spPr/>
        <p:txBody>
          <a:bodyPr/>
          <a:lstStyle/>
          <a:p>
            <a:r>
              <a:rPr lang="en-US" altLang="zh-CN" dirty="0">
                <a:latin typeface="Impact" pitchFamily="34" charset="0"/>
              </a:rPr>
              <a:t>Historical Figure: Poverty Rate </a:t>
            </a:r>
            <a:endParaRPr lang="zh-CN" altLang="en-US" dirty="0"/>
          </a:p>
        </p:txBody>
      </p:sp>
    </p:spTree>
    <p:extLst>
      <p:ext uri="{BB962C8B-B14F-4D97-AF65-F5344CB8AC3E}">
        <p14:creationId xmlns:p14="http://schemas.microsoft.com/office/powerpoint/2010/main" val="2445032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33400" y="1143000"/>
            <a:ext cx="6097315"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文本占位符 1"/>
          <p:cNvSpPr>
            <a:spLocks noGrp="1"/>
          </p:cNvSpPr>
          <p:nvPr>
            <p:ph type="body" sz="half" idx="2"/>
          </p:nvPr>
        </p:nvSpPr>
        <p:spPr/>
        <p:txBody>
          <a:bodyPr>
            <a:normAutofit/>
          </a:bodyPr>
          <a:lstStyle/>
          <a:p>
            <a:r>
              <a:rPr lang="en-US" altLang="zh-CN" sz="1600" dirty="0" smtClean="0"/>
              <a:t>(</a:t>
            </a:r>
            <a:r>
              <a:rPr lang="en-US" altLang="zh-CN" sz="1600" dirty="0"/>
              <a:t>US economic </a:t>
            </a:r>
            <a:r>
              <a:rPr lang="en-US" altLang="zh-CN" sz="1600" dirty="0" smtClean="0"/>
              <a:t>inequality, </a:t>
            </a:r>
            <a:r>
              <a:rPr lang="en-US" altLang="zh-CN" sz="1600" dirty="0" err="1" smtClean="0"/>
              <a:t>Smeeding</a:t>
            </a:r>
            <a:r>
              <a:rPr lang="en-US" altLang="zh-CN" sz="1600" dirty="0"/>
              <a:t>, 2005)</a:t>
            </a:r>
            <a:endParaRPr lang="zh-CN" altLang="en-US" sz="1800" dirty="0"/>
          </a:p>
        </p:txBody>
      </p:sp>
      <p:sp>
        <p:nvSpPr>
          <p:cNvPr id="3" name="标题 2"/>
          <p:cNvSpPr>
            <a:spLocks noGrp="1"/>
          </p:cNvSpPr>
          <p:nvPr>
            <p:ph type="title"/>
          </p:nvPr>
        </p:nvSpPr>
        <p:spPr>
          <a:xfrm>
            <a:off x="7159752" y="457200"/>
            <a:ext cx="1984248" cy="1673352"/>
          </a:xfrm>
        </p:spPr>
        <p:txBody>
          <a:bodyPr/>
          <a:lstStyle/>
          <a:p>
            <a:r>
              <a:rPr lang="en-US" altLang="zh-CN" dirty="0">
                <a:latin typeface="Impact" pitchFamily="34" charset="0"/>
              </a:rPr>
              <a:t>Historical Figure: Income distribution</a:t>
            </a:r>
            <a:endParaRPr lang="zh-CN" altLang="en-US" dirty="0"/>
          </a:p>
        </p:txBody>
      </p:sp>
    </p:spTree>
    <p:extLst>
      <p:ext uri="{BB962C8B-B14F-4D97-AF65-F5344CB8AC3E}">
        <p14:creationId xmlns:p14="http://schemas.microsoft.com/office/powerpoint/2010/main" val="189116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85800" y="457200"/>
            <a:ext cx="5638800" cy="6123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文本占位符 3"/>
          <p:cNvSpPr>
            <a:spLocks noGrp="1"/>
          </p:cNvSpPr>
          <p:nvPr>
            <p:ph type="body" sz="half" idx="2"/>
          </p:nvPr>
        </p:nvSpPr>
        <p:spPr/>
        <p:txBody>
          <a:bodyPr>
            <a:normAutofit/>
          </a:bodyPr>
          <a:lstStyle/>
          <a:p>
            <a:r>
              <a:rPr lang="en-US" altLang="zh-CN" sz="1600" dirty="0" smtClean="0"/>
              <a:t>(</a:t>
            </a:r>
            <a:r>
              <a:rPr lang="en-US" altLang="zh-CN" sz="1600" dirty="0"/>
              <a:t>US economic </a:t>
            </a:r>
            <a:r>
              <a:rPr lang="en-US" altLang="zh-CN" sz="1600" dirty="0" smtClean="0"/>
              <a:t>inequality, </a:t>
            </a:r>
            <a:r>
              <a:rPr lang="en-US" altLang="zh-CN" sz="1600" dirty="0" err="1" smtClean="0"/>
              <a:t>Smeeding</a:t>
            </a:r>
            <a:r>
              <a:rPr lang="en-US" altLang="zh-CN" sz="1600" dirty="0"/>
              <a:t>, 2005)</a:t>
            </a:r>
            <a:endParaRPr lang="zh-CN" altLang="en-US" sz="1600" dirty="0"/>
          </a:p>
        </p:txBody>
      </p:sp>
      <p:sp>
        <p:nvSpPr>
          <p:cNvPr id="2" name="标题 1"/>
          <p:cNvSpPr>
            <a:spLocks noGrp="1"/>
          </p:cNvSpPr>
          <p:nvPr>
            <p:ph type="title"/>
          </p:nvPr>
        </p:nvSpPr>
        <p:spPr>
          <a:xfrm>
            <a:off x="7162800" y="457200"/>
            <a:ext cx="1905000" cy="1673352"/>
          </a:xfrm>
        </p:spPr>
        <p:txBody>
          <a:bodyPr/>
          <a:lstStyle/>
          <a:p>
            <a:r>
              <a:rPr lang="en-US" altLang="zh-CN" dirty="0">
                <a:latin typeface="Impact" pitchFamily="34" charset="0"/>
              </a:rPr>
              <a:t>Historical Figure: </a:t>
            </a:r>
            <a:r>
              <a:rPr lang="en-US" altLang="zh-CN" sz="1800" dirty="0">
                <a:latin typeface="Impact" pitchFamily="34" charset="0"/>
              </a:rPr>
              <a:t>International </a:t>
            </a:r>
            <a:r>
              <a:rPr lang="en-US" altLang="zh-CN" sz="1800" dirty="0" err="1">
                <a:latin typeface="Impact" pitchFamily="34" charset="0"/>
              </a:rPr>
              <a:t>Gini</a:t>
            </a:r>
            <a:r>
              <a:rPr lang="en-US" altLang="zh-CN" sz="1800" dirty="0">
                <a:latin typeface="Impact" pitchFamily="34" charset="0"/>
              </a:rPr>
              <a:t> Coefficient</a:t>
            </a:r>
            <a:endParaRPr lang="zh-CN" altLang="en-US" sz="1800" dirty="0"/>
          </a:p>
        </p:txBody>
      </p:sp>
    </p:spTree>
    <p:extLst>
      <p:ext uri="{BB962C8B-B14F-4D97-AF65-F5344CB8AC3E}">
        <p14:creationId xmlns:p14="http://schemas.microsoft.com/office/powerpoint/2010/main" val="3696678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half" idx="1"/>
          </p:nvPr>
        </p:nvSpPr>
        <p:spPr/>
        <p:txBody>
          <a:bodyPr>
            <a:normAutofit/>
          </a:bodyPr>
          <a:lstStyle/>
          <a:p>
            <a:pPr marL="45720" indent="0">
              <a:buNone/>
            </a:pPr>
            <a:r>
              <a:rPr lang="en-US" altLang="zh-CN" sz="2400" dirty="0" smtClean="0">
                <a:solidFill>
                  <a:schemeClr val="tx1"/>
                </a:solidFill>
                <a:latin typeface="+mj-lt"/>
                <a:ea typeface="Verdana" pitchFamily="34" charset="0"/>
                <a:cs typeface="Verdana" pitchFamily="34" charset="0"/>
              </a:rPr>
              <a:t>Economic Factors</a:t>
            </a:r>
            <a:r>
              <a:rPr lang="zh-CN" altLang="en-US" sz="2400" dirty="0" smtClean="0">
                <a:solidFill>
                  <a:schemeClr val="tx1"/>
                </a:solidFill>
                <a:latin typeface="+mj-lt"/>
                <a:cs typeface="Verdana" pitchFamily="34" charset="0"/>
              </a:rPr>
              <a:t>：</a:t>
            </a:r>
            <a:endParaRPr lang="en-US" altLang="zh-CN" sz="2400" dirty="0" smtClean="0">
              <a:solidFill>
                <a:schemeClr val="tx1"/>
              </a:solidFill>
              <a:latin typeface="+mj-lt"/>
              <a:ea typeface="Verdana" pitchFamily="34" charset="0"/>
              <a:cs typeface="Verdana" pitchFamily="34" charset="0"/>
            </a:endParaRPr>
          </a:p>
          <a:p>
            <a:pPr marL="502920" indent="-457200">
              <a:buFont typeface="+mj-lt"/>
              <a:buAutoNum type="arabicPeriod"/>
            </a:pPr>
            <a:r>
              <a:rPr lang="en-US" altLang="zh-CN" sz="2400" dirty="0" smtClean="0">
                <a:solidFill>
                  <a:schemeClr val="tx1"/>
                </a:solidFill>
              </a:rPr>
              <a:t>Unemployment</a:t>
            </a:r>
          </a:p>
          <a:p>
            <a:pPr marL="502920" indent="-457200">
              <a:buFont typeface="+mj-lt"/>
              <a:buAutoNum type="arabicPeriod"/>
            </a:pPr>
            <a:r>
              <a:rPr lang="en-US" altLang="zh-CN" sz="2400" dirty="0" smtClean="0">
                <a:solidFill>
                  <a:schemeClr val="tx1"/>
                </a:solidFill>
              </a:rPr>
              <a:t>Income Distribution</a:t>
            </a:r>
          </a:p>
          <a:p>
            <a:pPr marL="502920" indent="-457200">
              <a:buFont typeface="+mj-lt"/>
              <a:buAutoNum type="arabicPeriod"/>
            </a:pPr>
            <a:r>
              <a:rPr lang="en-US" altLang="zh-CN" sz="2400" dirty="0" smtClean="0">
                <a:solidFill>
                  <a:schemeClr val="tx1"/>
                </a:solidFill>
              </a:rPr>
              <a:t>Shift </a:t>
            </a:r>
            <a:r>
              <a:rPr lang="en-US" altLang="zh-CN" sz="2400" dirty="0">
                <a:solidFill>
                  <a:schemeClr val="tx1"/>
                </a:solidFill>
              </a:rPr>
              <a:t>in Business Economy</a:t>
            </a:r>
            <a:endParaRPr lang="zh-CN" altLang="en-US" sz="2400" dirty="0">
              <a:solidFill>
                <a:schemeClr val="tx1"/>
              </a:solidFill>
            </a:endParaRPr>
          </a:p>
        </p:txBody>
      </p:sp>
      <p:sp>
        <p:nvSpPr>
          <p:cNvPr id="8" name="内容占位符 7"/>
          <p:cNvSpPr>
            <a:spLocks noGrp="1"/>
          </p:cNvSpPr>
          <p:nvPr>
            <p:ph sz="half" idx="2"/>
          </p:nvPr>
        </p:nvSpPr>
        <p:spPr/>
        <p:txBody>
          <a:bodyPr>
            <a:normAutofit/>
          </a:bodyPr>
          <a:lstStyle/>
          <a:p>
            <a:pPr marL="45720" indent="0">
              <a:buNone/>
            </a:pPr>
            <a:r>
              <a:rPr lang="en-US" altLang="zh-CN" sz="2400" dirty="0" smtClean="0">
                <a:solidFill>
                  <a:schemeClr val="tx1"/>
                </a:solidFill>
                <a:latin typeface="+mj-lt"/>
              </a:rPr>
              <a:t>Individual Factors</a:t>
            </a:r>
            <a:r>
              <a:rPr lang="zh-CN" altLang="en-US" sz="2400" dirty="0" smtClean="0">
                <a:solidFill>
                  <a:schemeClr val="tx1"/>
                </a:solidFill>
                <a:latin typeface="+mj-lt"/>
              </a:rPr>
              <a:t>：</a:t>
            </a:r>
            <a:endParaRPr lang="en-US" altLang="zh-CN" sz="2400" dirty="0" smtClean="0">
              <a:solidFill>
                <a:schemeClr val="tx1"/>
              </a:solidFill>
              <a:latin typeface="+mj-lt"/>
            </a:endParaRPr>
          </a:p>
          <a:p>
            <a:pPr marL="502920" indent="-457200">
              <a:buFont typeface="+mj-lt"/>
              <a:buAutoNum type="arabicPeriod"/>
            </a:pPr>
            <a:r>
              <a:rPr lang="en-US" altLang="zh-CN" sz="2400" dirty="0">
                <a:solidFill>
                  <a:schemeClr val="tx1"/>
                </a:solidFill>
              </a:rPr>
              <a:t>Lack of </a:t>
            </a:r>
            <a:r>
              <a:rPr lang="en-US" altLang="zh-CN" sz="2400" dirty="0" smtClean="0">
                <a:solidFill>
                  <a:schemeClr val="tx1"/>
                </a:solidFill>
              </a:rPr>
              <a:t>Education (or Skill)</a:t>
            </a:r>
          </a:p>
          <a:p>
            <a:pPr marL="502920" indent="-457200">
              <a:buFont typeface="+mj-lt"/>
              <a:buAutoNum type="arabicPeriod"/>
            </a:pPr>
            <a:r>
              <a:rPr lang="en-US" altLang="zh-CN" sz="2400" dirty="0" smtClean="0">
                <a:solidFill>
                  <a:schemeClr val="tx1"/>
                </a:solidFill>
              </a:rPr>
              <a:t>Breakdown </a:t>
            </a:r>
            <a:r>
              <a:rPr lang="en-US" altLang="zh-CN" sz="2400" dirty="0">
                <a:solidFill>
                  <a:schemeClr val="tx1"/>
                </a:solidFill>
              </a:rPr>
              <a:t>of Family </a:t>
            </a:r>
            <a:r>
              <a:rPr lang="en-US" altLang="zh-CN" sz="2400" dirty="0" smtClean="0">
                <a:solidFill>
                  <a:schemeClr val="tx1"/>
                </a:solidFill>
              </a:rPr>
              <a:t>System</a:t>
            </a:r>
          </a:p>
          <a:p>
            <a:pPr marL="502920" indent="-457200">
              <a:buFont typeface="+mj-lt"/>
              <a:buAutoNum type="arabicPeriod"/>
            </a:pPr>
            <a:r>
              <a:rPr lang="en-US" altLang="zh-CN" sz="2400" dirty="0">
                <a:solidFill>
                  <a:schemeClr val="tx1"/>
                </a:solidFill>
              </a:rPr>
              <a:t>Lack of Willpower</a:t>
            </a:r>
            <a:endParaRPr lang="en-US" altLang="zh-CN" sz="2400" dirty="0" smtClean="0">
              <a:solidFill>
                <a:schemeClr val="tx1"/>
              </a:solidFill>
            </a:endParaRPr>
          </a:p>
          <a:p>
            <a:pPr marL="502920" indent="-457200">
              <a:buFont typeface="+mj-lt"/>
              <a:buAutoNum type="arabicPeriod"/>
            </a:pPr>
            <a:endParaRPr lang="zh-CN" altLang="en-US" sz="2400" dirty="0">
              <a:solidFill>
                <a:schemeClr val="tx1"/>
              </a:solidFill>
            </a:endParaRPr>
          </a:p>
        </p:txBody>
      </p:sp>
      <p:sp>
        <p:nvSpPr>
          <p:cNvPr id="5" name="标题 4"/>
          <p:cNvSpPr>
            <a:spLocks noGrp="1"/>
          </p:cNvSpPr>
          <p:nvPr>
            <p:ph type="title"/>
          </p:nvPr>
        </p:nvSpPr>
        <p:spPr/>
        <p:txBody>
          <a:bodyPr/>
          <a:lstStyle/>
          <a:p>
            <a:r>
              <a:rPr lang="en-US" altLang="zh-CN" sz="2400" dirty="0" smtClean="0">
                <a:latin typeface="Impact" pitchFamily="34" charset="0"/>
              </a:rPr>
              <a:t>Poverty</a:t>
            </a:r>
            <a:r>
              <a:rPr lang="zh-CN" altLang="en-US" sz="2400" dirty="0" smtClean="0">
                <a:latin typeface="Impact" pitchFamily="34" charset="0"/>
              </a:rPr>
              <a:t>： </a:t>
            </a:r>
            <a:r>
              <a:rPr lang="en-US" altLang="zh-CN" sz="2400" dirty="0" smtClean="0">
                <a:latin typeface="Impact" pitchFamily="34" charset="0"/>
              </a:rPr>
              <a:t>two types of reasons</a:t>
            </a:r>
            <a:endParaRPr lang="zh-CN" altLang="en-US" sz="2400" dirty="0">
              <a:latin typeface="Impact" pitchFamily="34" charset="0"/>
            </a:endParaRPr>
          </a:p>
        </p:txBody>
      </p:sp>
    </p:spTree>
    <p:extLst>
      <p:ext uri="{BB962C8B-B14F-4D97-AF65-F5344CB8AC3E}">
        <p14:creationId xmlns:p14="http://schemas.microsoft.com/office/powerpoint/2010/main" val="1010235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sz="half" idx="1"/>
            <p:extLst>
              <p:ext uri="{D42A27DB-BD31-4B8C-83A1-F6EECF244321}">
                <p14:modId xmlns:p14="http://schemas.microsoft.com/office/powerpoint/2010/main" val="3727411017"/>
              </p:ext>
            </p:extLst>
          </p:nvPr>
        </p:nvGraphicFramePr>
        <p:xfrm>
          <a:off x="457200" y="1719263"/>
          <a:ext cx="4038600" cy="4406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内容占位符 1"/>
          <p:cNvSpPr>
            <a:spLocks noGrp="1"/>
          </p:cNvSpPr>
          <p:nvPr>
            <p:ph sz="half" idx="2"/>
          </p:nvPr>
        </p:nvSpPr>
        <p:spPr/>
        <p:txBody>
          <a:bodyPr/>
          <a:lstStyle/>
          <a:p>
            <a:r>
              <a:rPr lang="en-US" altLang="zh-CN" dirty="0" smtClean="0"/>
              <a:t>How to explain the growth of number of poverty? Who are becoming poor?</a:t>
            </a:r>
            <a:endParaRPr lang="zh-CN" altLang="en-US" dirty="0"/>
          </a:p>
        </p:txBody>
      </p:sp>
      <p:sp>
        <p:nvSpPr>
          <p:cNvPr id="4" name="标题 3"/>
          <p:cNvSpPr>
            <a:spLocks noGrp="1"/>
          </p:cNvSpPr>
          <p:nvPr>
            <p:ph type="title"/>
          </p:nvPr>
        </p:nvSpPr>
        <p:spPr/>
        <p:txBody>
          <a:bodyPr/>
          <a:lstStyle/>
          <a:p>
            <a:r>
              <a:rPr lang="en-US" altLang="zh-CN" sz="2400" dirty="0" smtClean="0">
                <a:latin typeface="Impact" pitchFamily="34" charset="0"/>
              </a:rPr>
              <a:t>Reduce Poverty: increase income</a:t>
            </a:r>
            <a:endParaRPr lang="zh-CN" altLang="en-US" sz="2400" dirty="0">
              <a:latin typeface="Impact" pitchFamily="34" charset="0"/>
            </a:endParaRPr>
          </a:p>
        </p:txBody>
      </p:sp>
    </p:spTree>
    <p:extLst>
      <p:ext uri="{BB962C8B-B14F-4D97-AF65-F5344CB8AC3E}">
        <p14:creationId xmlns:p14="http://schemas.microsoft.com/office/powerpoint/2010/main" val="1432268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占位符 5"/>
          <p:cNvSpPr>
            <a:spLocks noGrp="1"/>
          </p:cNvSpPr>
          <p:nvPr>
            <p:ph type="body" sz="half" idx="2"/>
          </p:nvPr>
        </p:nvSpPr>
        <p:spPr/>
        <p:txBody>
          <a:bodyPr/>
          <a:lstStyle/>
          <a:p>
            <a:r>
              <a:rPr lang="en-US" altLang="zh-CN" dirty="0" smtClean="0"/>
              <a:t>(</a:t>
            </a:r>
            <a:r>
              <a:rPr lang="en-US" altLang="zh-CN" b="1" dirty="0" smtClean="0"/>
              <a:t>NYTimes,2007</a:t>
            </a:r>
            <a:r>
              <a:rPr lang="en-US" altLang="zh-CN" dirty="0" smtClean="0"/>
              <a:t>)</a:t>
            </a:r>
            <a:endParaRPr lang="zh-CN" altLang="en-US" dirty="0"/>
          </a:p>
        </p:txBody>
      </p:sp>
      <p:sp>
        <p:nvSpPr>
          <p:cNvPr id="4" name="标题 3"/>
          <p:cNvSpPr>
            <a:spLocks noGrp="1"/>
          </p:cNvSpPr>
          <p:nvPr>
            <p:ph type="title"/>
          </p:nvPr>
        </p:nvSpPr>
        <p:spPr/>
        <p:txBody>
          <a:bodyPr/>
          <a:lstStyle/>
          <a:p>
            <a:r>
              <a:rPr lang="en-US" altLang="zh-CN" dirty="0">
                <a:latin typeface="Impact" pitchFamily="34" charset="0"/>
              </a:rPr>
              <a:t>Historical Figure: </a:t>
            </a:r>
            <a:r>
              <a:rPr lang="en-US" altLang="zh-CN" dirty="0" smtClean="0">
                <a:latin typeface="Impact" pitchFamily="34" charset="0"/>
              </a:rPr>
              <a:t>Tax rate</a:t>
            </a:r>
            <a:endParaRPr lang="zh-CN" altLang="en-US" dirty="0"/>
          </a:p>
        </p:txBody>
      </p:sp>
      <p:pic>
        <p:nvPicPr>
          <p:cNvPr id="9" name="内容占位符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43000" y="533400"/>
            <a:ext cx="4936550" cy="4648200"/>
          </a:xfrm>
        </p:spPr>
      </p:pic>
    </p:spTree>
    <p:extLst>
      <p:ext uri="{BB962C8B-B14F-4D97-AF65-F5344CB8AC3E}">
        <p14:creationId xmlns:p14="http://schemas.microsoft.com/office/powerpoint/2010/main" val="15231773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网格">
  <a:themeElements>
    <a:clrScheme name="质朴">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网格">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网格">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1651</TotalTime>
  <Words>1165</Words>
  <Application>Microsoft Office PowerPoint</Application>
  <PresentationFormat>全屏显示(4:3)</PresentationFormat>
  <Paragraphs>96</Paragraphs>
  <Slides>12</Slides>
  <Notes>6</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网格</vt:lpstr>
      <vt:lpstr>Governmental impacts on U.S. poverty： A time series regression analysis on US poverty records since 1950s</vt:lpstr>
      <vt:lpstr>Research goals</vt:lpstr>
      <vt:lpstr>Background</vt:lpstr>
      <vt:lpstr>Historical Figure: Poverty Rate </vt:lpstr>
      <vt:lpstr>Historical Figure: Income distribution</vt:lpstr>
      <vt:lpstr>Historical Figure: International Gini Coefficient</vt:lpstr>
      <vt:lpstr>Poverty： two types of reasons</vt:lpstr>
      <vt:lpstr>Reduce Poverty: increase income</vt:lpstr>
      <vt:lpstr>Historical Figure: Tax rate</vt:lpstr>
      <vt:lpstr>problem</vt:lpstr>
      <vt:lpstr>ANALYSIS</vt:lpstr>
      <vt:lpstr>Question &amp;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Subtitle</dc:title>
  <dc:creator>kmallet1</dc:creator>
  <cp:lastModifiedBy>lby</cp:lastModifiedBy>
  <cp:revision>103</cp:revision>
  <dcterms:created xsi:type="dcterms:W3CDTF">2012-04-02T19:21:53Z</dcterms:created>
  <dcterms:modified xsi:type="dcterms:W3CDTF">2012-05-02T15:55:44Z</dcterms:modified>
</cp:coreProperties>
</file>